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75" r:id="rId6"/>
    <p:sldId id="276" r:id="rId7"/>
    <p:sldId id="273" r:id="rId8"/>
    <p:sldId id="274" r:id="rId9"/>
    <p:sldId id="277" r:id="rId10"/>
    <p:sldId id="285" r:id="rId11"/>
    <p:sldId id="286" r:id="rId12"/>
    <p:sldId id="278" r:id="rId13"/>
    <p:sldId id="280" r:id="rId14"/>
    <p:sldId id="270" r:id="rId15"/>
    <p:sldId id="268" r:id="rId16"/>
    <p:sldId id="282" r:id="rId17"/>
    <p:sldId id="281" r:id="rId18"/>
    <p:sldId id="267" r:id="rId19"/>
    <p:sldId id="258" r:id="rId20"/>
    <p:sldId id="283" r:id="rId21"/>
    <p:sldId id="284" r:id="rId22"/>
    <p:sldId id="260" r:id="rId23"/>
    <p:sldId id="269" r:id="rId24"/>
    <p:sldId id="265" r:id="rId25"/>
    <p:sldId id="266" r:id="rId26"/>
    <p:sldId id="261" r:id="rId27"/>
    <p:sldId id="262" r:id="rId28"/>
    <p:sldId id="259" r:id="rId2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FF00"/>
    <a:srgbClr val="090D1D"/>
    <a:srgbClr val="0D132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929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37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20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151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130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3979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983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2311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736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31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11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427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851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90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63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91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273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320ED-CEAE-4EF1-98F6-2A317685B06C}" type="datetimeFigureOut">
              <a:rPr lang="es-CL" smtClean="0"/>
              <a:t>24-07-2019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2814-4DA1-46E8-9135-2734E41BE0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6811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6" y="344116"/>
            <a:ext cx="944701" cy="1124075"/>
          </a:xfrm>
          <a:prstGeom prst="ellipse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12890" y="431609"/>
            <a:ext cx="4395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Semana Teológico – Pastoral 2019</a:t>
            </a:r>
            <a:endParaRPr lang="es-CL" dirty="0"/>
          </a:p>
          <a:p>
            <a:r>
              <a:rPr lang="es-CL" sz="2000" b="1" dirty="0"/>
              <a:t>“Es preciso nacer de nuevo” </a:t>
            </a:r>
            <a:r>
              <a:rPr lang="es-CL" sz="1400" dirty="0"/>
              <a:t>(</a:t>
            </a:r>
            <a:r>
              <a:rPr lang="es-CL" sz="1400" dirty="0" err="1"/>
              <a:t>Jn</a:t>
            </a:r>
            <a:r>
              <a:rPr lang="es-CL" sz="1400" dirty="0"/>
              <a:t> 3)</a:t>
            </a:r>
          </a:p>
          <a:p>
            <a:r>
              <a:rPr lang="es-CL" b="1" i="1" dirty="0"/>
              <a:t>Escuchar, Acompañar, para </a:t>
            </a:r>
            <a:r>
              <a:rPr lang="es-CL" b="1" i="1" dirty="0" smtClean="0"/>
              <a:t>Discernir</a:t>
            </a:r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9277154" y="649562"/>
            <a:ext cx="183575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CL" sz="2400" dirty="0" smtClean="0">
                <a:solidFill>
                  <a:schemeClr val="tx2">
                    <a:lumMod val="10000"/>
                  </a:schemeClr>
                </a:solidFill>
              </a:rPr>
              <a:t>ESCUCHAR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9601" y="1598783"/>
            <a:ext cx="96373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600" b="1" dirty="0" smtClean="0">
                <a:ln>
                  <a:solidFill>
                    <a:srgbClr val="FFFF00"/>
                  </a:solidFill>
                </a:ln>
              </a:rPr>
              <a:t>¿Cómo escucha Jesús?</a:t>
            </a:r>
          </a:p>
          <a:p>
            <a:pPr algn="ctr"/>
            <a:r>
              <a:rPr lang="es-CL" sz="6600" b="1" dirty="0" smtClean="0">
                <a:ln>
                  <a:solidFill>
                    <a:srgbClr val="FFFF00"/>
                  </a:solidFill>
                </a:ln>
              </a:rPr>
              <a:t>Desafíos hoy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231" flipH="1">
            <a:off x="1289601" y="4008889"/>
            <a:ext cx="3595258" cy="2396132"/>
          </a:xfrm>
          <a:prstGeom prst="rect">
            <a:avLst/>
          </a:prstGeom>
          <a:solidFill>
            <a:srgbClr val="FFFFFF">
              <a:shade val="85000"/>
            </a:srgbClr>
          </a:solidFill>
          <a:ln w="1460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60" y="3877189"/>
            <a:ext cx="3750359" cy="2498242"/>
          </a:xfrm>
          <a:prstGeom prst="rect">
            <a:avLst/>
          </a:prstGeom>
          <a:solidFill>
            <a:srgbClr val="FFFFFF">
              <a:shade val="85000"/>
            </a:srgbClr>
          </a:solidFill>
          <a:ln w="146050" cap="sq">
            <a:solidFill>
              <a:srgbClr val="00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Forma libre 9"/>
          <p:cNvSpPr/>
          <p:nvPr/>
        </p:nvSpPr>
        <p:spPr>
          <a:xfrm>
            <a:off x="3446585" y="5022166"/>
            <a:ext cx="4979963" cy="337739"/>
          </a:xfrm>
          <a:custGeom>
            <a:avLst/>
            <a:gdLst>
              <a:gd name="connsiteX0" fmla="*/ 0 w 4979963"/>
              <a:gd name="connsiteY0" fmla="*/ 0 h 337739"/>
              <a:gd name="connsiteX1" fmla="*/ 407963 w 4979963"/>
              <a:gd name="connsiteY1" fmla="*/ 70338 h 337739"/>
              <a:gd name="connsiteX2" fmla="*/ 886264 w 4979963"/>
              <a:gd name="connsiteY2" fmla="*/ 98474 h 337739"/>
              <a:gd name="connsiteX3" fmla="*/ 1631852 w 4979963"/>
              <a:gd name="connsiteY3" fmla="*/ 98474 h 337739"/>
              <a:gd name="connsiteX4" fmla="*/ 2672861 w 4979963"/>
              <a:gd name="connsiteY4" fmla="*/ 211015 h 337739"/>
              <a:gd name="connsiteX5" fmla="*/ 3488787 w 4979963"/>
              <a:gd name="connsiteY5" fmla="*/ 239151 h 337739"/>
              <a:gd name="connsiteX6" fmla="*/ 4375052 w 4979963"/>
              <a:gd name="connsiteY6" fmla="*/ 323557 h 337739"/>
              <a:gd name="connsiteX7" fmla="*/ 4979963 w 4979963"/>
              <a:gd name="connsiteY7" fmla="*/ 337624 h 337739"/>
              <a:gd name="connsiteX8" fmla="*/ 4979963 w 4979963"/>
              <a:gd name="connsiteY8" fmla="*/ 337624 h 33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9963" h="337739">
                <a:moveTo>
                  <a:pt x="0" y="0"/>
                </a:moveTo>
                <a:cubicBezTo>
                  <a:pt x="130126" y="26963"/>
                  <a:pt x="260252" y="53926"/>
                  <a:pt x="407963" y="70338"/>
                </a:cubicBezTo>
                <a:cubicBezTo>
                  <a:pt x="555674" y="86750"/>
                  <a:pt x="682283" y="93785"/>
                  <a:pt x="886264" y="98474"/>
                </a:cubicBezTo>
                <a:cubicBezTo>
                  <a:pt x="1090245" y="103163"/>
                  <a:pt x="1334086" y="79717"/>
                  <a:pt x="1631852" y="98474"/>
                </a:cubicBezTo>
                <a:cubicBezTo>
                  <a:pt x="1929618" y="117231"/>
                  <a:pt x="2363372" y="187569"/>
                  <a:pt x="2672861" y="211015"/>
                </a:cubicBezTo>
                <a:cubicBezTo>
                  <a:pt x="2982350" y="234461"/>
                  <a:pt x="3205088" y="220394"/>
                  <a:pt x="3488787" y="239151"/>
                </a:cubicBezTo>
                <a:cubicBezTo>
                  <a:pt x="3772486" y="257908"/>
                  <a:pt x="4126523" y="307145"/>
                  <a:pt x="4375052" y="323557"/>
                </a:cubicBezTo>
                <a:cubicBezTo>
                  <a:pt x="4623581" y="339969"/>
                  <a:pt x="4979963" y="337624"/>
                  <a:pt x="4979963" y="337624"/>
                </a:cubicBezTo>
                <a:lnTo>
                  <a:pt x="4979963" y="33762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78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8977" y="450760"/>
            <a:ext cx="10004534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i="1" dirty="0">
                <a:solidFill>
                  <a:srgbClr val="FFFF00"/>
                </a:solidFill>
              </a:rPr>
              <a:t>Aprender de Ti </a:t>
            </a:r>
            <a:r>
              <a:rPr lang="es-CL" dirty="0">
                <a:solidFill>
                  <a:srgbClr val="FFFF00"/>
                </a:solidFill>
              </a:rPr>
              <a:t>(Mt 11, 25-30)</a:t>
            </a: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cómo los mirabas,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para que sintieran deseos de clamar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por su vida más honda,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cómo les hablabas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para hacerles sentir que su voz te importaba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como palabra primera,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cómo tocabas sus vidas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para traerlas del llanto a la alabanza;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cómo hacías para que se sintieran felices contigo,</a:t>
            </a:r>
            <a:endParaRPr lang="es-CL" sz="3200" dirty="0">
              <a:solidFill>
                <a:srgbClr val="FFFF00"/>
              </a:solidFill>
            </a:endParaRPr>
          </a:p>
          <a:p>
            <a:pPr algn="ctr"/>
            <a:r>
              <a:rPr lang="es-CL" sz="3200" i="1" dirty="0">
                <a:solidFill>
                  <a:srgbClr val="FFFF00"/>
                </a:solidFill>
              </a:rPr>
              <a:t>no más abajo, sino a la altura de tus ojos y de tu boca</a:t>
            </a:r>
            <a:r>
              <a:rPr lang="es-CL" sz="3200" i="1" dirty="0" smtClean="0">
                <a:solidFill>
                  <a:srgbClr val="FFFF00"/>
                </a:solidFill>
              </a:rPr>
              <a:t>.</a:t>
            </a:r>
          </a:p>
          <a:p>
            <a:pPr algn="r"/>
            <a:endParaRPr lang="es-CL" dirty="0" smtClean="0">
              <a:solidFill>
                <a:srgbClr val="FFFF00"/>
              </a:solidFill>
            </a:endParaRPr>
          </a:p>
          <a:p>
            <a:pPr algn="r"/>
            <a:r>
              <a:rPr lang="es-CL" dirty="0" smtClean="0">
                <a:solidFill>
                  <a:srgbClr val="FFFF00"/>
                </a:solidFill>
              </a:rPr>
              <a:t>(</a:t>
            </a:r>
            <a:r>
              <a:rPr lang="es-CL" dirty="0">
                <a:solidFill>
                  <a:srgbClr val="FFFF00"/>
                </a:solidFill>
              </a:rPr>
              <a:t>Mariola López Villanueva, </a:t>
            </a:r>
            <a:r>
              <a:rPr lang="es-CL" dirty="0" err="1">
                <a:solidFill>
                  <a:srgbClr val="FFFF00"/>
                </a:solidFill>
              </a:rPr>
              <a:t>rscj</a:t>
            </a:r>
            <a:r>
              <a:rPr lang="es-CL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20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5990"/>
          <a:stretch/>
        </p:blipFill>
        <p:spPr>
          <a:xfrm>
            <a:off x="1094705" y="1596985"/>
            <a:ext cx="10058400" cy="49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3" b="15894"/>
          <a:stretch/>
        </p:blipFill>
        <p:spPr>
          <a:xfrm>
            <a:off x="3899356" y="172277"/>
            <a:ext cx="7994470" cy="405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7486" b="17319"/>
          <a:stretch/>
        </p:blipFill>
        <p:spPr>
          <a:xfrm>
            <a:off x="410820" y="1971742"/>
            <a:ext cx="4752836" cy="4574829"/>
          </a:xfrm>
          <a:prstGeom prst="ellipse">
            <a:avLst/>
          </a:prstGeom>
          <a:ln w="63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79860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8167" y="550805"/>
            <a:ext cx="10930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Encuentro de Jesús con la mujer samaritana</a:t>
            </a:r>
            <a:endParaRPr lang="es-CL" sz="4000" b="1" i="1" dirty="0">
              <a:ln>
                <a:solidFill>
                  <a:schemeClr val="tx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84" y="1625461"/>
            <a:ext cx="5577913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995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6293" r="6393" b="3707"/>
          <a:stretch/>
        </p:blipFill>
        <p:spPr>
          <a:xfrm rot="486058">
            <a:off x="1641991" y="232683"/>
            <a:ext cx="8892000" cy="6379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4135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02" y="442740"/>
            <a:ext cx="9108000" cy="60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0495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6" y="199511"/>
            <a:ext cx="7686260" cy="64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12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08985" y="299015"/>
            <a:ext cx="10187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Encuentro de Jesús con la mujer cananea</a:t>
            </a:r>
            <a:endParaRPr lang="es-CL" sz="4000" b="1" i="1" dirty="0">
              <a:ln>
                <a:solidFill>
                  <a:schemeClr val="tx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70">
            <a:off x="5780508" y="1245706"/>
            <a:ext cx="5479472" cy="5334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1569556"/>
            <a:ext cx="4752975" cy="4686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44690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717">
            <a:off x="1886389" y="278703"/>
            <a:ext cx="8424000" cy="631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479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99" y="351696"/>
            <a:ext cx="8208000" cy="61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73452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98490" y="494243"/>
            <a:ext cx="5131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b="1" i="1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00FF00"/>
                </a:solidFill>
              </a:rPr>
              <a:t>Desde dónde…</a:t>
            </a:r>
            <a:endParaRPr lang="es-CL" sz="5400" b="1" i="1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4" b="22384"/>
          <a:stretch/>
        </p:blipFill>
        <p:spPr>
          <a:xfrm>
            <a:off x="798490" y="2899762"/>
            <a:ext cx="10950484" cy="37637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82" y="1893194"/>
            <a:ext cx="3055857" cy="30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335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08985" y="299015"/>
            <a:ext cx="10187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Encuentro de Jesús con la mujer cananea</a:t>
            </a:r>
            <a:endParaRPr lang="es-CL" sz="4000" b="1" i="1" dirty="0">
              <a:ln>
                <a:solidFill>
                  <a:schemeClr val="tx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70">
            <a:off x="5780508" y="1245706"/>
            <a:ext cx="5479472" cy="5334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1569556"/>
            <a:ext cx="4752975" cy="4686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784749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917" y="1451951"/>
            <a:ext cx="34641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6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¿Cómo</a:t>
            </a:r>
          </a:p>
          <a:p>
            <a:pPr algn="ctr"/>
            <a:r>
              <a:rPr lang="es-CL" sz="66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escucha</a:t>
            </a:r>
          </a:p>
          <a:p>
            <a:pPr algn="ctr"/>
            <a:r>
              <a:rPr lang="es-CL" sz="66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Jesús?</a:t>
            </a:r>
            <a:endParaRPr lang="es-CL" sz="6600" b="1" i="1" dirty="0">
              <a:ln>
                <a:solidFill>
                  <a:schemeClr val="tx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7" y="497795"/>
            <a:ext cx="83820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52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0508" y="1026944"/>
            <a:ext cx="1110778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…la opción preferencial por los </a:t>
            </a:r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pobres</a:t>
            </a:r>
          </a:p>
          <a:p>
            <a:pPr algn="ctr"/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está </a:t>
            </a:r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implícita en la fe </a:t>
            </a:r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cristológica en </a:t>
            </a:r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aquel </a:t>
            </a:r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Dios</a:t>
            </a:r>
          </a:p>
          <a:p>
            <a:pPr algn="ctr"/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que </a:t>
            </a:r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se ha hecho </a:t>
            </a:r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pobre por nosotros,</a:t>
            </a:r>
          </a:p>
          <a:p>
            <a:pPr algn="ctr"/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para </a:t>
            </a:r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enriquecernos con su pobreza</a:t>
            </a:r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…</a:t>
            </a:r>
          </a:p>
          <a:p>
            <a:pPr algn="ctr"/>
            <a:endParaRPr lang="es-CL" sz="3600" b="1" dirty="0">
              <a:ln>
                <a:solidFill>
                  <a:srgbClr val="FFFF00"/>
                </a:solidFill>
              </a:ln>
            </a:endParaRPr>
          </a:p>
          <a:p>
            <a:pPr algn="ctr"/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Los rostros sufrientes de los </a:t>
            </a:r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pobres</a:t>
            </a:r>
          </a:p>
          <a:p>
            <a:pPr algn="ctr"/>
            <a:r>
              <a:rPr lang="es-CL" sz="3600" b="1" dirty="0" smtClean="0">
                <a:ln>
                  <a:solidFill>
                    <a:srgbClr val="FFFF00"/>
                  </a:solidFill>
                </a:ln>
              </a:rPr>
              <a:t>son </a:t>
            </a:r>
            <a:r>
              <a:rPr lang="es-CL" sz="3600" b="1" dirty="0">
                <a:ln>
                  <a:solidFill>
                    <a:srgbClr val="FFFF00"/>
                  </a:solidFill>
                </a:ln>
              </a:rPr>
              <a:t>rostros sufrientes de Cristo.</a:t>
            </a:r>
          </a:p>
          <a:p>
            <a:pPr algn="ctr"/>
            <a:endParaRPr lang="es-CL" sz="2400" dirty="0" smtClean="0">
              <a:solidFill>
                <a:srgbClr val="00FF00"/>
              </a:solidFill>
            </a:endParaRPr>
          </a:p>
          <a:p>
            <a:pPr algn="r"/>
            <a:r>
              <a:rPr lang="es-CL" sz="2400" dirty="0" smtClean="0">
                <a:solidFill>
                  <a:srgbClr val="00FF00"/>
                </a:solidFill>
              </a:rPr>
              <a:t>(</a:t>
            </a:r>
            <a:r>
              <a:rPr lang="es-CL" sz="2400" dirty="0">
                <a:solidFill>
                  <a:srgbClr val="00FF00"/>
                </a:solidFill>
              </a:rPr>
              <a:t>Aparecida, 392, 393)</a:t>
            </a:r>
          </a:p>
        </p:txBody>
      </p:sp>
    </p:spTree>
    <p:extLst>
      <p:ext uri="{BB962C8B-B14F-4D97-AF65-F5344CB8AC3E}">
        <p14:creationId xmlns:p14="http://schemas.microsoft.com/office/powerpoint/2010/main" val="9447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2660" y="1598783"/>
            <a:ext cx="109912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600" b="1" dirty="0" smtClean="0">
                <a:ln>
                  <a:solidFill>
                    <a:srgbClr val="FFFF00"/>
                  </a:solidFill>
                </a:ln>
              </a:rPr>
              <a:t>Es preciso nacer de nuevo</a:t>
            </a:r>
          </a:p>
        </p:txBody>
      </p:sp>
    </p:spTree>
    <p:extLst>
      <p:ext uri="{BB962C8B-B14F-4D97-AF65-F5344CB8AC3E}">
        <p14:creationId xmlns:p14="http://schemas.microsoft.com/office/powerpoint/2010/main" val="1034067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7640" y="1153551"/>
            <a:ext cx="1175488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En este sentido, quisiera detenerme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en la palabra "escucha", ya que discernir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supone aprender a escuchar lo que el Espíritu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quiere decirnos. Y solo lo podremos hacer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si somos capaces de escuchar la realidad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de lo que pasa.</a:t>
            </a:r>
            <a:endParaRPr lang="es-CL" sz="2800" dirty="0" smtClean="0">
              <a:solidFill>
                <a:srgbClr val="00FF00"/>
              </a:solidFill>
            </a:endParaRPr>
          </a:p>
          <a:p>
            <a:pPr algn="r"/>
            <a:endParaRPr lang="es-CL" sz="2400" dirty="0" smtClean="0">
              <a:solidFill>
                <a:srgbClr val="00FF00"/>
              </a:solidFill>
            </a:endParaRPr>
          </a:p>
          <a:p>
            <a:pPr algn="r"/>
            <a:endParaRPr lang="es-CL" sz="2400" dirty="0" smtClean="0">
              <a:solidFill>
                <a:srgbClr val="00FF00"/>
              </a:solidFill>
            </a:endParaRPr>
          </a:p>
          <a:p>
            <a:pPr algn="r"/>
            <a:r>
              <a:rPr lang="es-CL" sz="2400" dirty="0" smtClean="0">
                <a:solidFill>
                  <a:schemeClr val="accent2">
                    <a:lumMod val="75000"/>
                  </a:schemeClr>
                </a:solidFill>
              </a:rPr>
              <a:t>(Carta de Francisco al Pueblo de Dios que peregrina en Chile)</a:t>
            </a:r>
            <a:endParaRPr lang="es-C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43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8515" y="576777"/>
            <a:ext cx="11477116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Creo que aquí reside una de nuestras</a:t>
            </a:r>
          </a:p>
          <a:p>
            <a:pPr algn="ctr"/>
            <a:r>
              <a:rPr lang="es-CL" sz="4000" b="1" dirty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p</a:t>
            </a:r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rincipales faltas y omisión: el no saber</a:t>
            </a:r>
          </a:p>
          <a:p>
            <a:pPr algn="ctr"/>
            <a:r>
              <a:rPr lang="es-CL" sz="4000" b="1" dirty="0" smtClean="0">
                <a:ln>
                  <a:solidFill>
                    <a:schemeClr val="accent2"/>
                  </a:solidFill>
                </a:ln>
              </a:rPr>
              <a:t>escuchar</a:t>
            </a:r>
            <a:r>
              <a:rPr lang="es-CL" sz="4000" b="1" dirty="0" smtClean="0">
                <a:ln>
                  <a:solidFill>
                    <a:schemeClr val="accent2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a las víctimas. Así se construyeron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conclusiones parciales a las que le faltaban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elementos cruciales para un sano y claro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discernimiento.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Como Iglesia no podemos seguir caminando</a:t>
            </a:r>
          </a:p>
          <a:p>
            <a:pPr algn="ctr"/>
            <a:r>
              <a:rPr lang="es-CL" sz="4000" b="1" dirty="0" smtClean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</a:rPr>
              <a:t>ignorando el dolor de nuestros hermanos…</a:t>
            </a:r>
            <a:endParaRPr lang="es-CL" sz="2800" dirty="0" smtClean="0">
              <a:solidFill>
                <a:srgbClr val="00FF00"/>
              </a:solidFill>
            </a:endParaRPr>
          </a:p>
          <a:p>
            <a:pPr algn="r"/>
            <a:endParaRPr lang="es-CL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(Carta de Francisco al Pueblo de Dios que peregrina en Chile)</a:t>
            </a:r>
            <a:endParaRPr lang="es-CL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7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53072" y="1346992"/>
            <a:ext cx="5498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600" b="1" dirty="0" smtClean="0">
                <a:ln>
                  <a:solidFill>
                    <a:srgbClr val="FFFF00"/>
                  </a:solidFill>
                </a:ln>
              </a:rPr>
              <a:t>Desafíos hoy</a:t>
            </a:r>
          </a:p>
        </p:txBody>
      </p:sp>
    </p:spTree>
    <p:extLst>
      <p:ext uri="{BB962C8B-B14F-4D97-AF65-F5344CB8AC3E}">
        <p14:creationId xmlns:p14="http://schemas.microsoft.com/office/powerpoint/2010/main" val="128417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7802" b="12451"/>
          <a:stretch/>
        </p:blipFill>
        <p:spPr>
          <a:xfrm>
            <a:off x="552747" y="398440"/>
            <a:ext cx="11084106" cy="607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67" y="1659987"/>
            <a:ext cx="5499711" cy="30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321418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96992" y="5233668"/>
            <a:ext cx="845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00B0F0"/>
                </a:solidFill>
              </a:rPr>
              <a:t>Gracias… ¡y mucho ánimo!</a:t>
            </a:r>
            <a:endParaRPr lang="es-CL" sz="4800" b="1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10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3939" y="656821"/>
            <a:ext cx="10456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La </a:t>
            </a:r>
            <a:r>
              <a:rPr lang="es-CL" sz="3600" b="1" i="1" dirty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“tradición escuchante”</a:t>
            </a:r>
            <a:r>
              <a:rPr lang="es-CL" sz="3600" b="1" dirty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del pueblo de Jesús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1" b="14930"/>
          <a:stretch/>
        </p:blipFill>
        <p:spPr>
          <a:xfrm>
            <a:off x="1408090" y="1596980"/>
            <a:ext cx="9144000" cy="50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355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1217" y="618185"/>
            <a:ext cx="8602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>
                <a:solidFill>
                  <a:srgbClr val="FFFF00"/>
                </a:solidFill>
              </a:rPr>
              <a:t>¡Escucha, </a:t>
            </a:r>
            <a:r>
              <a:rPr lang="es-CL" sz="4000" i="1" dirty="0" smtClean="0">
                <a:solidFill>
                  <a:srgbClr val="FFFF00"/>
                </a:solidFill>
              </a:rPr>
              <a:t>Israel!</a:t>
            </a:r>
          </a:p>
          <a:p>
            <a:r>
              <a:rPr lang="es-CL" sz="4000" i="1" dirty="0" smtClean="0">
                <a:solidFill>
                  <a:srgbClr val="FFFF00"/>
                </a:solidFill>
              </a:rPr>
              <a:t>El </a:t>
            </a:r>
            <a:r>
              <a:rPr lang="es-CL" sz="4000" i="1" dirty="0">
                <a:solidFill>
                  <a:srgbClr val="FFFF00"/>
                </a:solidFill>
              </a:rPr>
              <a:t>Señor, tu Dios, es el único Señor…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47123" y="2763615"/>
            <a:ext cx="9356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He </a:t>
            </a:r>
            <a:r>
              <a:rPr lang="es-CL" sz="4000" i="1" dirty="0">
                <a:solidFill>
                  <a:srgbClr val="FFFF00"/>
                </a:solidFill>
              </a:rPr>
              <a:t>escuchado el clamor de mi pueblo</a:t>
            </a:r>
            <a:r>
              <a:rPr lang="es-CL" sz="4000" i="1" dirty="0" smtClean="0">
                <a:solidFill>
                  <a:srgbClr val="FFFF00"/>
                </a:solidFill>
              </a:rPr>
              <a:t>…</a:t>
            </a:r>
            <a:endParaRPr lang="es-CL" sz="4000" i="1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356045" y="4458892"/>
            <a:ext cx="5257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>
                <a:solidFill>
                  <a:srgbClr val="FFFF00"/>
                </a:solidFill>
              </a:rPr>
              <a:t>Escucha… mi </a:t>
            </a:r>
            <a:r>
              <a:rPr lang="es-CL" sz="4000" i="1" dirty="0" smtClean="0">
                <a:solidFill>
                  <a:srgbClr val="FFFF00"/>
                </a:solidFill>
              </a:rPr>
              <a:t>palabra</a:t>
            </a:r>
          </a:p>
          <a:p>
            <a:r>
              <a:rPr lang="es-CL" sz="4000" i="1" dirty="0" smtClean="0">
                <a:solidFill>
                  <a:srgbClr val="FFFF00"/>
                </a:solidFill>
              </a:rPr>
              <a:t>está </a:t>
            </a:r>
            <a:r>
              <a:rPr lang="es-CL" sz="4000" i="1" dirty="0">
                <a:solidFill>
                  <a:srgbClr val="FFFF00"/>
                </a:solidFill>
              </a:rPr>
              <a:t>muy cerca de </a:t>
            </a:r>
            <a:r>
              <a:rPr lang="es-CL" sz="4000" i="1" dirty="0" smtClean="0">
                <a:solidFill>
                  <a:srgbClr val="FFFF00"/>
                </a:solidFill>
              </a:rPr>
              <a:t>ti…</a:t>
            </a:r>
            <a:endParaRPr lang="es-CL" sz="4000" i="1" dirty="0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/>
          <a:stretch/>
        </p:blipFill>
        <p:spPr>
          <a:xfrm>
            <a:off x="17720" y="3922643"/>
            <a:ext cx="3554093" cy="291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61941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516" y="618185"/>
            <a:ext cx="11325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Escucha… camina </a:t>
            </a:r>
            <a:r>
              <a:rPr lang="es-CL" sz="4000" i="1" dirty="0">
                <a:solidFill>
                  <a:srgbClr val="FFFF00"/>
                </a:solidFill>
              </a:rPr>
              <a:t>humildemente junto a tu </a:t>
            </a:r>
            <a:r>
              <a:rPr lang="es-CL" sz="4000" i="1" dirty="0" smtClean="0">
                <a:solidFill>
                  <a:srgbClr val="FFFF00"/>
                </a:solidFill>
              </a:rPr>
              <a:t>Dios.</a:t>
            </a:r>
            <a:endParaRPr lang="es-CL" sz="4000" i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93952" y="2174836"/>
            <a:ext cx="8664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¡Ojalá </a:t>
            </a:r>
            <a:r>
              <a:rPr lang="es-CL" sz="4000" i="1" dirty="0">
                <a:solidFill>
                  <a:srgbClr val="FFFF00"/>
                </a:solidFill>
              </a:rPr>
              <a:t>escuchen hoy la voz del </a:t>
            </a:r>
            <a:r>
              <a:rPr lang="es-CL" sz="4000" i="1" dirty="0" smtClean="0">
                <a:solidFill>
                  <a:srgbClr val="FFFF00"/>
                </a:solidFill>
              </a:rPr>
              <a:t>Señor!</a:t>
            </a:r>
            <a:endParaRPr lang="es-CL" sz="4000" i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r="15109" b="22379"/>
          <a:stretch/>
        </p:blipFill>
        <p:spPr>
          <a:xfrm>
            <a:off x="4791607" y="3348507"/>
            <a:ext cx="7387514" cy="3498762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336889" y="3244978"/>
            <a:ext cx="8763514" cy="3606584"/>
          </a:xfrm>
          <a:custGeom>
            <a:avLst/>
            <a:gdLst>
              <a:gd name="connsiteX0" fmla="*/ 139629 w 8763514"/>
              <a:gd name="connsiteY0" fmla="*/ 90651 h 3233527"/>
              <a:gd name="connsiteX1" fmla="*/ 1839641 w 8763514"/>
              <a:gd name="connsiteY1" fmla="*/ 90651 h 3233527"/>
              <a:gd name="connsiteX2" fmla="*/ 3565410 w 8763514"/>
              <a:gd name="connsiteY2" fmla="*/ 90651 h 3233527"/>
              <a:gd name="connsiteX3" fmla="*/ 4930570 w 8763514"/>
              <a:gd name="connsiteY3" fmla="*/ 499 h 3233527"/>
              <a:gd name="connsiteX4" fmla="*/ 6643460 w 8763514"/>
              <a:gd name="connsiteY4" fmla="*/ 52015 h 3233527"/>
              <a:gd name="connsiteX5" fmla="*/ 7570739 w 8763514"/>
              <a:gd name="connsiteY5" fmla="*/ 77773 h 3233527"/>
              <a:gd name="connsiteX6" fmla="*/ 8343472 w 8763514"/>
              <a:gd name="connsiteY6" fmla="*/ 26257 h 3233527"/>
              <a:gd name="connsiteX7" fmla="*/ 8755596 w 8763514"/>
              <a:gd name="connsiteY7" fmla="*/ 52015 h 3233527"/>
              <a:gd name="connsiteX8" fmla="*/ 7995742 w 8763514"/>
              <a:gd name="connsiteY8" fmla="*/ 335350 h 3233527"/>
              <a:gd name="connsiteX9" fmla="*/ 7751043 w 8763514"/>
              <a:gd name="connsiteY9" fmla="*/ 773232 h 3233527"/>
              <a:gd name="connsiteX10" fmla="*/ 7313162 w 8763514"/>
              <a:gd name="connsiteY10" fmla="*/ 1069446 h 3233527"/>
              <a:gd name="connsiteX11" fmla="*/ 6939674 w 8763514"/>
              <a:gd name="connsiteY11" fmla="*/ 1494449 h 3233527"/>
              <a:gd name="connsiteX12" fmla="*/ 6514672 w 8763514"/>
              <a:gd name="connsiteY12" fmla="*/ 1919451 h 3233527"/>
              <a:gd name="connsiteX13" fmla="*/ 5844970 w 8763514"/>
              <a:gd name="connsiteY13" fmla="*/ 2202787 h 3233527"/>
              <a:gd name="connsiteX14" fmla="*/ 5368452 w 8763514"/>
              <a:gd name="connsiteY14" fmla="*/ 2614911 h 3233527"/>
              <a:gd name="connsiteX15" fmla="*/ 4956328 w 8763514"/>
              <a:gd name="connsiteY15" fmla="*/ 2975519 h 3233527"/>
              <a:gd name="connsiteX16" fmla="*/ 4247990 w 8763514"/>
              <a:gd name="connsiteY16" fmla="*/ 3130066 h 3233527"/>
              <a:gd name="connsiteX17" fmla="*/ 3191922 w 8763514"/>
              <a:gd name="connsiteY17" fmla="*/ 3155823 h 3233527"/>
              <a:gd name="connsiteX18" fmla="*/ 1504790 w 8763514"/>
              <a:gd name="connsiteY18" fmla="*/ 3220218 h 3233527"/>
              <a:gd name="connsiteX19" fmla="*/ 564632 w 8763514"/>
              <a:gd name="connsiteY19" fmla="*/ 3155823 h 3233527"/>
              <a:gd name="connsiteX20" fmla="*/ 165387 w 8763514"/>
              <a:gd name="connsiteY20" fmla="*/ 3117187 h 3233527"/>
              <a:gd name="connsiteX21" fmla="*/ 113872 w 8763514"/>
              <a:gd name="connsiteY21" fmla="*/ 1674753 h 3233527"/>
              <a:gd name="connsiteX22" fmla="*/ 100993 w 8763514"/>
              <a:gd name="connsiteY22" fmla="*/ 940657 h 3233527"/>
              <a:gd name="connsiteX23" fmla="*/ 139629 w 8763514"/>
              <a:gd name="connsiteY23" fmla="*/ 90651 h 323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763514" h="3233527">
                <a:moveTo>
                  <a:pt x="139629" y="90651"/>
                </a:moveTo>
                <a:cubicBezTo>
                  <a:pt x="429404" y="-51017"/>
                  <a:pt x="1839641" y="90651"/>
                  <a:pt x="1839641" y="90651"/>
                </a:cubicBezTo>
                <a:cubicBezTo>
                  <a:pt x="2410604" y="90651"/>
                  <a:pt x="3050255" y="105676"/>
                  <a:pt x="3565410" y="90651"/>
                </a:cubicBezTo>
                <a:cubicBezTo>
                  <a:pt x="4080565" y="75626"/>
                  <a:pt x="4417562" y="6938"/>
                  <a:pt x="4930570" y="499"/>
                </a:cubicBezTo>
                <a:cubicBezTo>
                  <a:pt x="5443578" y="-5940"/>
                  <a:pt x="6643460" y="52015"/>
                  <a:pt x="6643460" y="52015"/>
                </a:cubicBezTo>
                <a:cubicBezTo>
                  <a:pt x="7083488" y="64894"/>
                  <a:pt x="7287404" y="82066"/>
                  <a:pt x="7570739" y="77773"/>
                </a:cubicBezTo>
                <a:cubicBezTo>
                  <a:pt x="7854074" y="73480"/>
                  <a:pt x="8145996" y="30550"/>
                  <a:pt x="8343472" y="26257"/>
                </a:cubicBezTo>
                <a:cubicBezTo>
                  <a:pt x="8540948" y="21964"/>
                  <a:pt x="8813551" y="499"/>
                  <a:pt x="8755596" y="52015"/>
                </a:cubicBezTo>
                <a:cubicBezTo>
                  <a:pt x="8697641" y="103531"/>
                  <a:pt x="8163167" y="215147"/>
                  <a:pt x="7995742" y="335350"/>
                </a:cubicBezTo>
                <a:cubicBezTo>
                  <a:pt x="7828317" y="455553"/>
                  <a:pt x="7864806" y="650883"/>
                  <a:pt x="7751043" y="773232"/>
                </a:cubicBezTo>
                <a:cubicBezTo>
                  <a:pt x="7637280" y="895581"/>
                  <a:pt x="7448390" y="949243"/>
                  <a:pt x="7313162" y="1069446"/>
                </a:cubicBezTo>
                <a:cubicBezTo>
                  <a:pt x="7177934" y="1189649"/>
                  <a:pt x="7072756" y="1352782"/>
                  <a:pt x="6939674" y="1494449"/>
                </a:cubicBezTo>
                <a:cubicBezTo>
                  <a:pt x="6806592" y="1636117"/>
                  <a:pt x="6697123" y="1801395"/>
                  <a:pt x="6514672" y="1919451"/>
                </a:cubicBezTo>
                <a:cubicBezTo>
                  <a:pt x="6332221" y="2037507"/>
                  <a:pt x="6036007" y="2086877"/>
                  <a:pt x="5844970" y="2202787"/>
                </a:cubicBezTo>
                <a:cubicBezTo>
                  <a:pt x="5653933" y="2318697"/>
                  <a:pt x="5368452" y="2614911"/>
                  <a:pt x="5368452" y="2614911"/>
                </a:cubicBezTo>
                <a:cubicBezTo>
                  <a:pt x="5220345" y="2743700"/>
                  <a:pt x="5143072" y="2889660"/>
                  <a:pt x="4956328" y="2975519"/>
                </a:cubicBezTo>
                <a:cubicBezTo>
                  <a:pt x="4769584" y="3061378"/>
                  <a:pt x="4542058" y="3100015"/>
                  <a:pt x="4247990" y="3130066"/>
                </a:cubicBezTo>
                <a:cubicBezTo>
                  <a:pt x="3953922" y="3160117"/>
                  <a:pt x="3191922" y="3155823"/>
                  <a:pt x="3191922" y="3155823"/>
                </a:cubicBezTo>
                <a:cubicBezTo>
                  <a:pt x="2734722" y="3170848"/>
                  <a:pt x="1942672" y="3220218"/>
                  <a:pt x="1504790" y="3220218"/>
                </a:cubicBezTo>
                <a:cubicBezTo>
                  <a:pt x="1066908" y="3220218"/>
                  <a:pt x="787866" y="3172995"/>
                  <a:pt x="564632" y="3155823"/>
                </a:cubicBezTo>
                <a:cubicBezTo>
                  <a:pt x="341398" y="3138651"/>
                  <a:pt x="240514" y="3364032"/>
                  <a:pt x="165387" y="3117187"/>
                </a:cubicBezTo>
                <a:cubicBezTo>
                  <a:pt x="90260" y="2870342"/>
                  <a:pt x="124604" y="2037508"/>
                  <a:pt x="113872" y="1674753"/>
                </a:cubicBezTo>
                <a:cubicBezTo>
                  <a:pt x="103140" y="1311998"/>
                  <a:pt x="100993" y="1202527"/>
                  <a:pt x="100993" y="940657"/>
                </a:cubicBezTo>
                <a:cubicBezTo>
                  <a:pt x="100993" y="678787"/>
                  <a:pt x="-150146" y="232319"/>
                  <a:pt x="139629" y="90651"/>
                </a:cubicBezTo>
                <a:close/>
              </a:path>
            </a:pathLst>
          </a:custGeom>
          <a:solidFill>
            <a:srgbClr val="090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1013077" y="3825616"/>
            <a:ext cx="5214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El Señor </a:t>
            </a:r>
            <a:r>
              <a:rPr lang="es-CL" sz="4000" i="1" dirty="0" err="1" smtClean="0">
                <a:solidFill>
                  <a:srgbClr val="FFFF00"/>
                </a:solidFill>
              </a:rPr>
              <a:t>Yavé</a:t>
            </a:r>
            <a:r>
              <a:rPr lang="es-CL" sz="4000" i="1" dirty="0" smtClean="0">
                <a:solidFill>
                  <a:srgbClr val="FFFF00"/>
                </a:solidFill>
              </a:rPr>
              <a:t> me</a:t>
            </a:r>
          </a:p>
          <a:p>
            <a:r>
              <a:rPr lang="es-CL" sz="4000" i="1" dirty="0" smtClean="0">
                <a:solidFill>
                  <a:srgbClr val="FFFF00"/>
                </a:solidFill>
              </a:rPr>
              <a:t>ha abierto los oídos…</a:t>
            </a:r>
            <a:endParaRPr lang="es-CL" sz="4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24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7507" y="1451951"/>
            <a:ext cx="27149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72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Mirar</a:t>
            </a:r>
          </a:p>
          <a:p>
            <a:pPr algn="ctr"/>
            <a:r>
              <a:rPr lang="es-CL" sz="7200" b="1" i="1" dirty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s-CL" sz="7200" b="1" i="1" dirty="0" smtClean="0">
              <a:ln>
                <a:solidFill>
                  <a:schemeClr val="tx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CL" sz="7200" b="1" i="1" dirty="0" smtClean="0">
                <a:ln>
                  <a:solidFill>
                    <a:schemeClr val="tx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Jesús</a:t>
            </a:r>
            <a:endParaRPr lang="es-CL" sz="7200" b="1" i="1" dirty="0">
              <a:ln>
                <a:solidFill>
                  <a:schemeClr val="tx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7" y="497795"/>
            <a:ext cx="83820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37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6"/>
          <a:stretch/>
        </p:blipFill>
        <p:spPr>
          <a:xfrm>
            <a:off x="7134734" y="3472733"/>
            <a:ext cx="4871709" cy="3074504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114">
            <a:off x="210954" y="3584932"/>
            <a:ext cx="5067310" cy="2850106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06" y="457558"/>
            <a:ext cx="5366684" cy="3015175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9335" r="10764" b="18469"/>
          <a:stretch/>
        </p:blipFill>
        <p:spPr>
          <a:xfrm rot="929040">
            <a:off x="6576558" y="548709"/>
            <a:ext cx="4051496" cy="2851697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9614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2" y="3359394"/>
            <a:ext cx="5048250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0" r="3778"/>
          <a:stretch/>
        </p:blipFill>
        <p:spPr>
          <a:xfrm rot="819308">
            <a:off x="6310627" y="439993"/>
            <a:ext cx="4216086" cy="4080363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2">
            <a:off x="1721745" y="274915"/>
            <a:ext cx="4473525" cy="2976927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47" y="3841572"/>
            <a:ext cx="4625382" cy="2590214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33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029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5939" b="11586"/>
          <a:stretch/>
        </p:blipFill>
        <p:spPr>
          <a:xfrm rot="462269">
            <a:off x="7018166" y="498350"/>
            <a:ext cx="4760042" cy="2969462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00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1460446" y="373780"/>
            <a:ext cx="3892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¿Qué buscan…?</a:t>
            </a:r>
            <a:endParaRPr lang="es-CL" sz="4000" i="1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8305" y="1685802"/>
            <a:ext cx="3847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¿Quieres sanar?</a:t>
            </a:r>
            <a:endParaRPr lang="es-CL" sz="4000" i="1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53007" y="2695017"/>
            <a:ext cx="44072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000" i="1" dirty="0" smtClean="0">
                <a:solidFill>
                  <a:srgbClr val="FFFF00"/>
                </a:solidFill>
              </a:rPr>
              <a:t>¿Qué quieres</a:t>
            </a:r>
          </a:p>
          <a:p>
            <a:pPr algn="ctr"/>
            <a:r>
              <a:rPr lang="es-CL" sz="4000" i="1" dirty="0" smtClean="0">
                <a:solidFill>
                  <a:srgbClr val="FFFF00"/>
                </a:solidFill>
              </a:rPr>
              <a:t>que haga por ti…?</a:t>
            </a:r>
            <a:endParaRPr lang="es-CL" sz="4000" i="1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6898" y="4519529"/>
            <a:ext cx="78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¿Quién dicen ustedes que soy yo?</a:t>
            </a:r>
            <a:endParaRPr lang="es-CL" sz="4000" i="1" dirty="0">
              <a:solidFill>
                <a:srgbClr val="FFFF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384385" y="5742650"/>
            <a:ext cx="6834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i="1" dirty="0" smtClean="0">
                <a:solidFill>
                  <a:srgbClr val="FFFF00"/>
                </a:solidFill>
              </a:rPr>
              <a:t>¿Por qué tienen tanto miedo?</a:t>
            </a:r>
            <a:endParaRPr lang="es-CL" sz="4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1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321</TotalTime>
  <Words>431</Words>
  <Application>Microsoft Office PowerPoint</Application>
  <PresentationFormat>Panorámica</PresentationFormat>
  <Paragraphs>76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Bookman Old Style</vt:lpstr>
      <vt:lpstr>Rockwell</vt:lpstr>
      <vt:lpstr>Damask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 Sáenz, aci</dc:creator>
  <cp:lastModifiedBy>Mar Sáenz, aci</cp:lastModifiedBy>
  <cp:revision>41</cp:revision>
  <dcterms:created xsi:type="dcterms:W3CDTF">2019-07-23T19:32:09Z</dcterms:created>
  <dcterms:modified xsi:type="dcterms:W3CDTF">2019-07-24T04:44:59Z</dcterms:modified>
</cp:coreProperties>
</file>