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5" r:id="rId10"/>
    <p:sldId id="263" r:id="rId11"/>
    <p:sldId id="266" r:id="rId12"/>
    <p:sldId id="267" r:id="rId13"/>
    <p:sldId id="268" r:id="rId14"/>
    <p:sldId id="289" r:id="rId15"/>
    <p:sldId id="290" r:id="rId16"/>
    <p:sldId id="288" r:id="rId17"/>
    <p:sldId id="293" r:id="rId18"/>
    <p:sldId id="294" r:id="rId19"/>
    <p:sldId id="295" r:id="rId20"/>
    <p:sldId id="296" r:id="rId21"/>
    <p:sldId id="297" r:id="rId22"/>
    <p:sldId id="298" r:id="rId23"/>
    <p:sldId id="270" r:id="rId24"/>
    <p:sldId id="292" r:id="rId25"/>
    <p:sldId id="269" r:id="rId26"/>
    <p:sldId id="291" r:id="rId27"/>
    <p:sldId id="287"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267"/>
    <a:srgbClr val="AC2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1A3E2-3C1A-4800-A1AB-D01E1AB5A500}" type="datetimeFigureOut">
              <a:rPr lang="es-CL" smtClean="0"/>
              <a:t>23-07-2019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0C66F-9E34-4D8B-BBF6-04C6EE14575D}" type="slidenum">
              <a:rPr lang="es-CL" smtClean="0"/>
              <a:t>‹Nº›</a:t>
            </a:fld>
            <a:endParaRPr lang="es-CL"/>
          </a:p>
        </p:txBody>
      </p:sp>
    </p:spTree>
    <p:extLst>
      <p:ext uri="{BB962C8B-B14F-4D97-AF65-F5344CB8AC3E}">
        <p14:creationId xmlns:p14="http://schemas.microsoft.com/office/powerpoint/2010/main" val="29640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23C9690-D0BD-4F1D-BB42-B4CE8FD3CB29}" type="slidenum">
              <a:rPr lang="es-CL" smtClean="0"/>
              <a:t>26</a:t>
            </a:fld>
            <a:endParaRPr lang="es-CL"/>
          </a:p>
        </p:txBody>
      </p:sp>
    </p:spTree>
    <p:extLst>
      <p:ext uri="{BB962C8B-B14F-4D97-AF65-F5344CB8AC3E}">
        <p14:creationId xmlns:p14="http://schemas.microsoft.com/office/powerpoint/2010/main" val="21193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E9948-8A0B-4C63-AFB3-69BE50D2CF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257B311-42C1-4E3E-AC5E-E1E3C46C8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7677B3D-8BA3-465C-8A76-205C507993EF}"/>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C1A2CF67-351B-49E0-8E5F-5CC0B7F26D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F049E65-823E-44F6-93DA-59A47FF46410}"/>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7331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96794-7BE3-4B5D-BCDF-D393ED951E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08B37C-1AAF-45A2-9971-5C610BFE22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4C8EAF9-E069-45A3-B534-5020FEA55045}"/>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69F92623-740B-4EB2-B1E6-0D924995817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B32CE72-9E3A-4D8F-B6F2-41CBFB395F9D}"/>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244281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7562D-164A-4608-B1FE-4FAB245991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D1547BD-F165-4DDA-8A07-FEE60CEFCB7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0D8A307-8E62-4004-9911-EE7074779BA7}"/>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4F3AEE39-7173-4F4E-8451-B2CD914BB1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E717085-89AC-4308-9F76-764950F9B202}"/>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7653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D345DF-3F65-4AB0-9544-61E2BECD4A31}" type="datetimeFigureOut">
              <a:rPr lang="es-CL" smtClean="0"/>
              <a:t>23-07-2019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12508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345DF-3F65-4AB0-9544-61E2BECD4A31}" type="datetimeFigureOut">
              <a:rPr lang="es-CL" smtClean="0"/>
              <a:t>23-07-2019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373941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D345DF-3F65-4AB0-9544-61E2BECD4A31}" type="datetimeFigureOut">
              <a:rPr lang="es-CL" smtClean="0"/>
              <a:t>23-07-2019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171259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D345DF-3F65-4AB0-9544-61E2BECD4A31}" type="datetimeFigureOut">
              <a:rPr lang="es-CL" smtClean="0"/>
              <a:t>23-07-2019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243082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D345DF-3F65-4AB0-9544-61E2BECD4A31}" type="datetimeFigureOut">
              <a:rPr lang="es-CL" smtClean="0"/>
              <a:t>23-07-2019</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108241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D345DF-3F65-4AB0-9544-61E2BECD4A31}" type="datetimeFigureOut">
              <a:rPr lang="es-CL" smtClean="0"/>
              <a:t>23-07-2019</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36470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45DF-3F65-4AB0-9544-61E2BECD4A31}" type="datetimeFigureOut">
              <a:rPr lang="es-CL" smtClean="0"/>
              <a:t>23-07-2019</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61226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345DF-3F65-4AB0-9544-61E2BECD4A31}" type="datetimeFigureOut">
              <a:rPr lang="es-CL" smtClean="0"/>
              <a:t>23-07-2019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22880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EE558-0206-4226-8384-318F4B442CD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F74736B-5D99-42B7-ACF0-77C1119D9D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037ED6A-A185-4EDF-B6F3-839E823FF715}"/>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E08AC050-599C-40DA-A589-2A78678AE51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D9B9482-997B-44AE-920F-3FE9A27362E6}"/>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765743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D345DF-3F65-4AB0-9544-61E2BECD4A31}" type="datetimeFigureOut">
              <a:rPr lang="es-CL" smtClean="0"/>
              <a:t>23-07-2019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3449289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345DF-3F65-4AB0-9544-61E2BECD4A31}" type="datetimeFigureOut">
              <a:rPr lang="es-CL" smtClean="0"/>
              <a:t>23-07-2019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2588087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D345DF-3F65-4AB0-9544-61E2BECD4A31}" type="datetimeFigureOut">
              <a:rPr lang="es-CL" smtClean="0"/>
              <a:t>23-07-2019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B694F87-2746-44E5-A3D6-AE79D45D514B}" type="slidenum">
              <a:rPr lang="es-CL" smtClean="0"/>
              <a:t>‹Nº›</a:t>
            </a:fld>
            <a:endParaRPr lang="es-CL"/>
          </a:p>
        </p:txBody>
      </p:sp>
    </p:spTree>
    <p:extLst>
      <p:ext uri="{BB962C8B-B14F-4D97-AF65-F5344CB8AC3E}">
        <p14:creationId xmlns:p14="http://schemas.microsoft.com/office/powerpoint/2010/main" val="9785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33F64-513E-4933-B779-71170CA6ECE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3BA28C2-0E91-4518-B3E0-76862CE1D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7C98F2-1B73-48AC-B3CC-95DEFB054DEE}"/>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89C75939-73D7-4CBA-9D62-99758C5F91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6F9AE61-5F3A-4888-8B94-B4D0325D5999}"/>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8243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9D8F9-1054-4DDC-ADEA-C267690866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6383B11-4FC0-4B11-9A8B-0B3C16447D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171211A-269B-4085-86A5-BCD9FAE3D3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DFF3894-C835-4732-B58D-4CF68F24C721}"/>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6" name="Marcador de pie de página 5">
            <a:extLst>
              <a:ext uri="{FF2B5EF4-FFF2-40B4-BE49-F238E27FC236}">
                <a16:creationId xmlns:a16="http://schemas.microsoft.com/office/drawing/2014/main" id="{52D5FF90-3F7B-4DD0-AC31-659E630154F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7E2A5D4-3693-4EC1-97C8-5FB85E3172FB}"/>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327103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0EE71-3FA9-4D7C-8661-9A7609DAA5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78E3E77-B04F-4C3A-9F6C-9F34DF002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6053178-68EC-439F-9616-DDFD0F3F4A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ED43844-CA4E-4B60-AF44-AAC86E0C6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905427F-A350-4F57-8813-AE5D10E60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D62E7CC-E09A-49E7-90B5-07C4E72883E4}"/>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8" name="Marcador de pie de página 7">
            <a:extLst>
              <a:ext uri="{FF2B5EF4-FFF2-40B4-BE49-F238E27FC236}">
                <a16:creationId xmlns:a16="http://schemas.microsoft.com/office/drawing/2014/main" id="{60CA9C10-0C08-44A1-AC20-72D6C5A938C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2D5E5E0-A567-4711-9F4C-676A039A377B}"/>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94783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85A40-F95D-429E-8E86-5FD90F1B1F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21091CB-E38B-4E13-8F62-1E5B2DDF0880}"/>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4" name="Marcador de pie de página 3">
            <a:extLst>
              <a:ext uri="{FF2B5EF4-FFF2-40B4-BE49-F238E27FC236}">
                <a16:creationId xmlns:a16="http://schemas.microsoft.com/office/drawing/2014/main" id="{7119FCA7-E999-4173-9C59-A34ECBFEDDB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52BECCB-6635-4900-B217-2D5294EB46AA}"/>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25291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95801F4-875F-4C70-9316-C763DC990DD8}"/>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3" name="Marcador de pie de página 2">
            <a:extLst>
              <a:ext uri="{FF2B5EF4-FFF2-40B4-BE49-F238E27FC236}">
                <a16:creationId xmlns:a16="http://schemas.microsoft.com/office/drawing/2014/main" id="{D564D4BF-878B-4B87-9658-EC7C977A5AE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947502A-8FB4-4CBB-B94C-1A68674FDAAD}"/>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05031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8AB00-ACB6-47F4-90E5-5E878F6E35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3C781A6-3A93-4C15-9547-51C6FBF50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73AFA4F-1E03-495D-84E3-284CBA9E8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351904-A3A6-4E44-87AF-ECBA78E5CBA6}"/>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6" name="Marcador de pie de página 5">
            <a:extLst>
              <a:ext uri="{FF2B5EF4-FFF2-40B4-BE49-F238E27FC236}">
                <a16:creationId xmlns:a16="http://schemas.microsoft.com/office/drawing/2014/main" id="{4A6F24E5-05AB-4BCD-8685-04C57EBCD6D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F04F1E9-4B4E-43CA-97E3-DD83A1E4CC43}"/>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172958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F21B5-58DE-43E6-83BA-E51B9504FE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BF295D5-7D48-44D3-9368-6643742B3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FE2989E-B239-49C0-B945-C66BDD658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5341F7-2FCF-4781-AFA3-D79D06715CA6}"/>
              </a:ext>
            </a:extLst>
          </p:cNvPr>
          <p:cNvSpPr>
            <a:spLocks noGrp="1"/>
          </p:cNvSpPr>
          <p:nvPr>
            <p:ph type="dt" sz="half" idx="10"/>
          </p:nvPr>
        </p:nvSpPr>
        <p:spPr/>
        <p:txBody>
          <a:bodyPr/>
          <a:lstStyle/>
          <a:p>
            <a:fld id="{96EDE235-6257-4479-936C-1E7CFD741386}" type="datetimeFigureOut">
              <a:rPr lang="es-CL" smtClean="0"/>
              <a:t>23-07-2019</a:t>
            </a:fld>
            <a:endParaRPr lang="es-CL"/>
          </a:p>
        </p:txBody>
      </p:sp>
      <p:sp>
        <p:nvSpPr>
          <p:cNvPr id="6" name="Marcador de pie de página 5">
            <a:extLst>
              <a:ext uri="{FF2B5EF4-FFF2-40B4-BE49-F238E27FC236}">
                <a16:creationId xmlns:a16="http://schemas.microsoft.com/office/drawing/2014/main" id="{D770373D-AEBE-4D2A-A813-500BDC6562B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A9BDC35-7689-4F5A-BEBB-28298A81983F}"/>
              </a:ext>
            </a:extLst>
          </p:cNvPr>
          <p:cNvSpPr>
            <a:spLocks noGrp="1"/>
          </p:cNvSpPr>
          <p:nvPr>
            <p:ph type="sldNum" sz="quarter" idx="12"/>
          </p:nvPr>
        </p:nvSpPr>
        <p:spPr/>
        <p:txBody>
          <a:bodyPr/>
          <a:lstStyle/>
          <a:p>
            <a:fld id="{9EAB017D-E8F0-470D-A776-E08A9EE73C1C}" type="slidenum">
              <a:rPr lang="es-CL" smtClean="0"/>
              <a:t>‹Nº›</a:t>
            </a:fld>
            <a:endParaRPr lang="es-CL"/>
          </a:p>
        </p:txBody>
      </p:sp>
    </p:spTree>
    <p:extLst>
      <p:ext uri="{BB962C8B-B14F-4D97-AF65-F5344CB8AC3E}">
        <p14:creationId xmlns:p14="http://schemas.microsoft.com/office/powerpoint/2010/main" val="86709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AE0291-1F72-4C0B-9963-B10DE16D6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A807DAF-6067-4CD4-B41E-2F59E95B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8433A38-7B38-4988-8B31-2841AA2CE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DE235-6257-4479-936C-1E7CFD741386}" type="datetimeFigureOut">
              <a:rPr lang="es-CL" smtClean="0"/>
              <a:t>23-07-2019</a:t>
            </a:fld>
            <a:endParaRPr lang="es-CL"/>
          </a:p>
        </p:txBody>
      </p:sp>
      <p:sp>
        <p:nvSpPr>
          <p:cNvPr id="5" name="Marcador de pie de página 4">
            <a:extLst>
              <a:ext uri="{FF2B5EF4-FFF2-40B4-BE49-F238E27FC236}">
                <a16:creationId xmlns:a16="http://schemas.microsoft.com/office/drawing/2014/main" id="{47CB6D16-2145-4995-A309-EC7A14872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0FCC8D9-293D-49F9-82F7-3EA8DEBFB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B017D-E8F0-470D-A776-E08A9EE73C1C}" type="slidenum">
              <a:rPr lang="es-CL" smtClean="0"/>
              <a:t>‹Nº›</a:t>
            </a:fld>
            <a:endParaRPr lang="es-CL"/>
          </a:p>
        </p:txBody>
      </p:sp>
    </p:spTree>
    <p:extLst>
      <p:ext uri="{BB962C8B-B14F-4D97-AF65-F5344CB8AC3E}">
        <p14:creationId xmlns:p14="http://schemas.microsoft.com/office/powerpoint/2010/main" val="18265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6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345DF-3F65-4AB0-9544-61E2BECD4A31}" type="datetimeFigureOut">
              <a:rPr lang="es-CL" smtClean="0"/>
              <a:t>23-07-2019</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94F87-2746-44E5-A3D6-AE79D45D514B}" type="slidenum">
              <a:rPr lang="es-CL" smtClean="0"/>
              <a:t>‹Nº›</a:t>
            </a:fld>
            <a:endParaRPr lang="es-CL"/>
          </a:p>
        </p:txBody>
      </p:sp>
    </p:spTree>
    <p:extLst>
      <p:ext uri="{BB962C8B-B14F-4D97-AF65-F5344CB8AC3E}">
        <p14:creationId xmlns:p14="http://schemas.microsoft.com/office/powerpoint/2010/main" val="107329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9FC59-2554-4935-A1DD-21DA9A56007C}"/>
              </a:ext>
            </a:extLst>
          </p:cNvPr>
          <p:cNvSpPr>
            <a:spLocks noGrp="1"/>
          </p:cNvSpPr>
          <p:nvPr>
            <p:ph type="ctrTitle"/>
          </p:nvPr>
        </p:nvSpPr>
        <p:spPr/>
        <p:txBody>
          <a:bodyPr>
            <a:normAutofit fontScale="90000"/>
          </a:bodyPr>
          <a:lstStyle/>
          <a:p>
            <a:pPr>
              <a:lnSpc>
                <a:spcPct val="150000"/>
              </a:lnSpc>
            </a:pPr>
            <a:r>
              <a:rPr lang="es-ES" b="1" dirty="0">
                <a:solidFill>
                  <a:srgbClr val="AC2C04"/>
                </a:solidFill>
                <a:effectLst>
                  <a:outerShdw blurRad="38100" dist="38100" dir="2700000" algn="tl">
                    <a:srgbClr val="000000">
                      <a:alpha val="43137"/>
                    </a:srgbClr>
                  </a:outerShdw>
                </a:effectLst>
              </a:rPr>
              <a:t>El gusto de ser Pueblo de Dios</a:t>
            </a:r>
            <a:r>
              <a:rPr lang="es-ES" dirty="0">
                <a:solidFill>
                  <a:srgbClr val="AC2C04"/>
                </a:solidFill>
              </a:rPr>
              <a:t/>
            </a:r>
            <a:br>
              <a:rPr lang="es-ES" dirty="0">
                <a:solidFill>
                  <a:srgbClr val="AC2C04"/>
                </a:solidFill>
              </a:rPr>
            </a:br>
            <a:r>
              <a:rPr lang="es-ES" sz="4900" dirty="0">
                <a:solidFill>
                  <a:srgbClr val="AC2C04"/>
                </a:solidFill>
              </a:rPr>
              <a:t>Enfoque bíblico-teológico</a:t>
            </a:r>
            <a:endParaRPr lang="es-CL" dirty="0">
              <a:solidFill>
                <a:srgbClr val="AC2C04"/>
              </a:solidFill>
            </a:endParaRPr>
          </a:p>
        </p:txBody>
      </p:sp>
      <p:sp>
        <p:nvSpPr>
          <p:cNvPr id="3" name="Subtítulo 2">
            <a:extLst>
              <a:ext uri="{FF2B5EF4-FFF2-40B4-BE49-F238E27FC236}">
                <a16:creationId xmlns:a16="http://schemas.microsoft.com/office/drawing/2014/main" id="{630381BB-D0F7-4648-B72C-349EB755D268}"/>
              </a:ext>
            </a:extLst>
          </p:cNvPr>
          <p:cNvSpPr>
            <a:spLocks noGrp="1"/>
          </p:cNvSpPr>
          <p:nvPr>
            <p:ph type="subTitle" idx="1"/>
          </p:nvPr>
        </p:nvSpPr>
        <p:spPr>
          <a:xfrm>
            <a:off x="1524000" y="3602037"/>
            <a:ext cx="9144000" cy="2258435"/>
          </a:xfrm>
        </p:spPr>
        <p:txBody>
          <a:bodyPr/>
          <a:lstStyle/>
          <a:p>
            <a:endParaRPr lang="es-ES" dirty="0"/>
          </a:p>
          <a:p>
            <a:endParaRPr lang="es-ES" dirty="0"/>
          </a:p>
          <a:p>
            <a:endParaRPr lang="es-ES" dirty="0"/>
          </a:p>
          <a:p>
            <a:r>
              <a:rPr lang="es-CL" b="1" dirty="0"/>
              <a:t>Semana Teológico Pastoral</a:t>
            </a:r>
          </a:p>
          <a:p>
            <a:r>
              <a:rPr lang="es-CL" dirty="0"/>
              <a:t>Santiago, 23 julio 2019</a:t>
            </a:r>
          </a:p>
        </p:txBody>
      </p:sp>
    </p:spTree>
    <p:extLst>
      <p:ext uri="{BB962C8B-B14F-4D97-AF65-F5344CB8AC3E}">
        <p14:creationId xmlns:p14="http://schemas.microsoft.com/office/powerpoint/2010/main" val="178472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474C7-B27D-4B02-93CB-E2083050D3CF}"/>
              </a:ext>
            </a:extLst>
          </p:cNvPr>
          <p:cNvSpPr>
            <a:spLocks noGrp="1"/>
          </p:cNvSpPr>
          <p:nvPr>
            <p:ph type="title"/>
          </p:nvPr>
        </p:nvSpPr>
        <p:spPr>
          <a:xfrm>
            <a:off x="838200" y="365125"/>
            <a:ext cx="10515600" cy="701675"/>
          </a:xfrm>
        </p:spPr>
        <p:txBody>
          <a:bodyPr/>
          <a:lstStyle/>
          <a:p>
            <a:r>
              <a:rPr lang="es-ES" b="1" dirty="0">
                <a:solidFill>
                  <a:srgbClr val="AC2C04"/>
                </a:solidFill>
                <a:effectLst>
                  <a:outerShdw blurRad="38100" dist="38100" dir="2700000" algn="tl">
                    <a:srgbClr val="000000">
                      <a:alpha val="43137"/>
                    </a:srgbClr>
                  </a:outerShdw>
                </a:effectLst>
              </a:rPr>
              <a:t>Características del nuevo Pueblo de Dios</a:t>
            </a:r>
            <a:endParaRPr lang="es-CL" b="1" dirty="0">
              <a:solidFill>
                <a:srgbClr val="AC2C04"/>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5E0E6BBB-B68D-4F6A-8B2B-A2D8AAA1838B}"/>
              </a:ext>
            </a:extLst>
          </p:cNvPr>
          <p:cNvSpPr>
            <a:spLocks noGrp="1"/>
          </p:cNvSpPr>
          <p:nvPr>
            <p:ph idx="1"/>
          </p:nvPr>
        </p:nvSpPr>
        <p:spPr>
          <a:xfrm>
            <a:off x="609599" y="1219200"/>
            <a:ext cx="11055927" cy="5403273"/>
          </a:xfrm>
        </p:spPr>
        <p:txBody>
          <a:bodyPr>
            <a:normAutofit/>
          </a:bodyPr>
          <a:lstStyle/>
          <a:p>
            <a:pPr marL="0" indent="0">
              <a:lnSpc>
                <a:spcPct val="100000"/>
              </a:lnSpc>
              <a:buNone/>
            </a:pPr>
            <a:r>
              <a:rPr lang="es-ES" dirty="0"/>
              <a:t>	«Este pueblo mesiánico </a:t>
            </a:r>
            <a:r>
              <a:rPr lang="es-ES" b="1" dirty="0">
                <a:solidFill>
                  <a:srgbClr val="FF0000"/>
                </a:solidFill>
              </a:rPr>
              <a:t>tiene por cabeza a Cristo</a:t>
            </a:r>
            <a:r>
              <a:rPr lang="es-ES" dirty="0"/>
              <a:t>, que fue entregado por nuestros pecados y resucitó para nuestra salvación, y teniendo ahora un nombre que está sobre todo nombre, reina gloriosamente en los cielos. </a:t>
            </a:r>
            <a:r>
              <a:rPr lang="es-ES" b="1" dirty="0">
                <a:solidFill>
                  <a:srgbClr val="FF0000"/>
                </a:solidFill>
              </a:rPr>
              <a:t>La condición de este pueblo es la dignidad y la libertad </a:t>
            </a:r>
            <a:r>
              <a:rPr lang="es-ES" dirty="0"/>
              <a:t>de los hijos de Dios, en cuyos corazones habita el Espíritu Santo como en un templo. </a:t>
            </a:r>
            <a:r>
              <a:rPr lang="es-ES" b="1" dirty="0">
                <a:solidFill>
                  <a:srgbClr val="FF0000"/>
                </a:solidFill>
              </a:rPr>
              <a:t>Tiene por ley el nuevo mandato de amar </a:t>
            </a:r>
            <a:r>
              <a:rPr lang="es-ES" dirty="0"/>
              <a:t>como el mismo Cristo nos amó a nosotros. Y tiene en último lugar, </a:t>
            </a:r>
            <a:r>
              <a:rPr lang="es-ES" b="1" dirty="0">
                <a:solidFill>
                  <a:srgbClr val="FF0000"/>
                </a:solidFill>
              </a:rPr>
              <a:t>como fin, el dilatar más y más el reino de Dios</a:t>
            </a:r>
            <a:r>
              <a:rPr lang="es-ES" dirty="0"/>
              <a:t>, iniciado por el mismo Dios en la tierra, hasta que al final de los tiempos Él mismo también lo consume, cuando se manifieste Cristo, vida nuestra, y “la misma criatura sea libertada de la servidumbre de la corrupción para participar en la libertad de los hijos de Dios”» </a:t>
            </a:r>
            <a:r>
              <a:rPr lang="es-ES" sz="2000" dirty="0"/>
              <a:t>(Vaticano II, Lumen </a:t>
            </a:r>
            <a:r>
              <a:rPr lang="es-ES" sz="2000" dirty="0" err="1"/>
              <a:t>gentium</a:t>
            </a:r>
            <a:r>
              <a:rPr lang="es-ES" sz="2000" dirty="0"/>
              <a:t> 9).</a:t>
            </a:r>
            <a:endParaRPr lang="es-CL" dirty="0"/>
          </a:p>
        </p:txBody>
      </p:sp>
    </p:spTree>
    <p:extLst>
      <p:ext uri="{BB962C8B-B14F-4D97-AF65-F5344CB8AC3E}">
        <p14:creationId xmlns:p14="http://schemas.microsoft.com/office/powerpoint/2010/main" val="312242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DE3E1-AEE1-4439-A2D6-C2C9DB435579}"/>
              </a:ext>
            </a:extLst>
          </p:cNvPr>
          <p:cNvSpPr>
            <a:spLocks noGrp="1"/>
          </p:cNvSpPr>
          <p:nvPr>
            <p:ph type="title"/>
          </p:nvPr>
        </p:nvSpPr>
        <p:spPr>
          <a:xfrm>
            <a:off x="838200" y="365126"/>
            <a:ext cx="10515600" cy="840220"/>
          </a:xfrm>
        </p:spPr>
        <p:txBody>
          <a:bodyPr>
            <a:normAutofit/>
          </a:bodyPr>
          <a:lstStyle/>
          <a:p>
            <a:r>
              <a:rPr lang="es-ES" sz="4000" b="1" dirty="0">
                <a:solidFill>
                  <a:srgbClr val="C00000"/>
                </a:solidFill>
                <a:effectLst>
                  <a:outerShdw blurRad="38100" dist="38100" dir="2700000" algn="tl">
                    <a:srgbClr val="000000">
                      <a:alpha val="43137"/>
                    </a:srgbClr>
                  </a:outerShdw>
                </a:effectLst>
              </a:rPr>
              <a:t>El gozo de ser un Pueblo de Dios que peregrina</a:t>
            </a:r>
            <a:endParaRPr lang="es-CL" sz="4000" b="1" dirty="0">
              <a:solidFill>
                <a:srgbClr val="C00000"/>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3E1D0C2-0985-41D5-989F-DEA935DA8E93}"/>
              </a:ext>
            </a:extLst>
          </p:cNvPr>
          <p:cNvSpPr>
            <a:spLocks noGrp="1"/>
          </p:cNvSpPr>
          <p:nvPr>
            <p:ph idx="1"/>
          </p:nvPr>
        </p:nvSpPr>
        <p:spPr>
          <a:xfrm>
            <a:off x="484909" y="1205346"/>
            <a:ext cx="11263746" cy="5389418"/>
          </a:xfrm>
        </p:spPr>
        <p:txBody>
          <a:bodyPr>
            <a:normAutofit fontScale="92500"/>
          </a:bodyPr>
          <a:lstStyle/>
          <a:p>
            <a:pPr>
              <a:lnSpc>
                <a:spcPct val="110000"/>
              </a:lnSpc>
            </a:pPr>
            <a:r>
              <a:rPr lang="es-ES" dirty="0"/>
              <a:t>La Iglesia perdería su sentido si se transforma en una </a:t>
            </a:r>
            <a:r>
              <a:rPr lang="es-ES" b="1" dirty="0">
                <a:solidFill>
                  <a:srgbClr val="FF0000"/>
                </a:solidFill>
              </a:rPr>
              <a:t>comunidad sedentaria</a:t>
            </a:r>
            <a:r>
              <a:rPr lang="es-ES" dirty="0"/>
              <a:t>, instalada cómodamente en una realidad bien conocida. </a:t>
            </a:r>
          </a:p>
          <a:p>
            <a:pPr>
              <a:lnSpc>
                <a:spcPct val="110000"/>
              </a:lnSpc>
            </a:pPr>
            <a:r>
              <a:rPr lang="es-ES" dirty="0"/>
              <a:t>Necesitamos permanecer como </a:t>
            </a:r>
            <a:r>
              <a:rPr lang="es-ES" b="1" dirty="0">
                <a:solidFill>
                  <a:srgbClr val="FF0000"/>
                </a:solidFill>
              </a:rPr>
              <a:t>pueblo nómade </a:t>
            </a:r>
            <a:r>
              <a:rPr lang="es-ES" dirty="0"/>
              <a:t>al modo del pueblo de Israel que camina alejándose de la esclavitud de Egipto y acercándose a la libertad de la tierra nueva regalada por Dios.  Un caminar en el que nadie puede ir solo</a:t>
            </a:r>
          </a:p>
          <a:p>
            <a:pPr>
              <a:lnSpc>
                <a:spcPct val="110000"/>
              </a:lnSpc>
            </a:pPr>
            <a:r>
              <a:rPr lang="es-ES" dirty="0"/>
              <a:t>Por lo mismo, una Iglesia en permanente camino hacia lo desconocido; atenta a  vencer la </a:t>
            </a:r>
            <a:r>
              <a:rPr lang="es-ES" b="1" dirty="0">
                <a:solidFill>
                  <a:srgbClr val="FF0000"/>
                </a:solidFill>
              </a:rPr>
              <a:t>tentación de volver atrás</a:t>
            </a:r>
            <a:r>
              <a:rPr lang="es-ES" dirty="0"/>
              <a:t>, a lo ya conocido. Esta es una condición fundamental para enfrentar la novedad de los cambios culturales. </a:t>
            </a:r>
          </a:p>
          <a:p>
            <a:pPr>
              <a:lnSpc>
                <a:spcPct val="110000"/>
              </a:lnSpc>
            </a:pPr>
            <a:r>
              <a:rPr lang="es-ES" dirty="0"/>
              <a:t>Un pueblo que camina en día protegido del sol por una nube y en la noche guiado por una columna luminosa. Un pueblo alimentado con el maná y el agua de la roca. Seguro, porque </a:t>
            </a:r>
            <a:r>
              <a:rPr lang="es-ES" b="1" dirty="0">
                <a:solidFill>
                  <a:srgbClr val="FF0000"/>
                </a:solidFill>
              </a:rPr>
              <a:t>se sabe permanentemente cuidado por Dios</a:t>
            </a:r>
            <a:r>
              <a:rPr lang="es-ES" dirty="0"/>
              <a:t>.</a:t>
            </a:r>
          </a:p>
        </p:txBody>
      </p:sp>
    </p:spTree>
    <p:extLst>
      <p:ext uri="{BB962C8B-B14F-4D97-AF65-F5344CB8AC3E}">
        <p14:creationId xmlns:p14="http://schemas.microsoft.com/office/powerpoint/2010/main" val="31659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B8914-E5CF-4FAA-8FFE-5568BB9895B5}"/>
              </a:ext>
            </a:extLst>
          </p:cNvPr>
          <p:cNvSpPr>
            <a:spLocks noGrp="1"/>
          </p:cNvSpPr>
          <p:nvPr>
            <p:ph type="title"/>
          </p:nvPr>
        </p:nvSpPr>
        <p:spPr>
          <a:xfrm>
            <a:off x="838200" y="365125"/>
            <a:ext cx="10515600" cy="757093"/>
          </a:xfrm>
        </p:spPr>
        <p:txBody>
          <a:bodyPr>
            <a:normAutofit/>
          </a:bodyPr>
          <a:lstStyle/>
          <a:p>
            <a:r>
              <a:rPr lang="es-ES" sz="4000" b="1" dirty="0">
                <a:solidFill>
                  <a:srgbClr val="C00000"/>
                </a:solidFill>
                <a:effectLst>
                  <a:outerShdw blurRad="38100" dist="38100" dir="2700000" algn="tl">
                    <a:srgbClr val="000000">
                      <a:alpha val="43137"/>
                    </a:srgbClr>
                  </a:outerShdw>
                </a:effectLst>
              </a:rPr>
              <a:t>Otras imágenes tradicionales entender la Iglesia</a:t>
            </a:r>
            <a:endParaRPr lang="es-CL" sz="4000" b="1" dirty="0">
              <a:solidFill>
                <a:srgbClr val="C00000"/>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E202470D-13B7-4661-BF39-C78D41611BD2}"/>
              </a:ext>
            </a:extLst>
          </p:cNvPr>
          <p:cNvSpPr>
            <a:spLocks noGrp="1"/>
          </p:cNvSpPr>
          <p:nvPr>
            <p:ph idx="1"/>
          </p:nvPr>
        </p:nvSpPr>
        <p:spPr>
          <a:xfrm>
            <a:off x="838200" y="1385455"/>
            <a:ext cx="10827326" cy="5250872"/>
          </a:xfrm>
        </p:spPr>
        <p:txBody>
          <a:bodyPr>
            <a:normAutofit/>
          </a:bodyPr>
          <a:lstStyle/>
          <a:p>
            <a:pPr>
              <a:lnSpc>
                <a:spcPct val="100000"/>
              </a:lnSpc>
              <a:buClr>
                <a:schemeClr val="accent6">
                  <a:lumMod val="75000"/>
                </a:schemeClr>
              </a:buClr>
              <a:buFont typeface="Wingdings" panose="05000000000000000000" pitchFamily="2" charset="2"/>
              <a:buChar char="Ø"/>
            </a:pPr>
            <a:r>
              <a:rPr lang="es-ES" dirty="0"/>
              <a:t> Cuerpo de Cristo:</a:t>
            </a:r>
          </a:p>
          <a:p>
            <a:pPr lvl="1">
              <a:lnSpc>
                <a:spcPct val="100000"/>
              </a:lnSpc>
              <a:buClr>
                <a:schemeClr val="accent6">
                  <a:lumMod val="75000"/>
                </a:schemeClr>
              </a:buClr>
              <a:buFont typeface="Wingdings" panose="05000000000000000000" pitchFamily="2" charset="2"/>
              <a:buChar char="Ø"/>
            </a:pPr>
            <a:r>
              <a:rPr lang="es-ES" sz="2800" dirty="0"/>
              <a:t> Sociológica – </a:t>
            </a:r>
            <a:r>
              <a:rPr lang="es-ES" dirty="0"/>
              <a:t>1 Corintios 12,12-30; Romanos 12,3-8</a:t>
            </a:r>
          </a:p>
          <a:p>
            <a:pPr lvl="1">
              <a:lnSpc>
                <a:spcPct val="100000"/>
              </a:lnSpc>
              <a:buClr>
                <a:schemeClr val="accent6">
                  <a:lumMod val="75000"/>
                </a:schemeClr>
              </a:buClr>
              <a:buFont typeface="Wingdings" panose="05000000000000000000" pitchFamily="2" charset="2"/>
              <a:buChar char="Ø"/>
            </a:pPr>
            <a:r>
              <a:rPr lang="es-ES" sz="2800" dirty="0"/>
              <a:t> Mística: Cristo cabeza – </a:t>
            </a:r>
            <a:r>
              <a:rPr lang="es-ES" dirty="0"/>
              <a:t>Colosenses 1,17-18; 1,24; 2,19; Efesios 1,22-23</a:t>
            </a:r>
            <a:endParaRPr lang="es-ES" sz="2800" dirty="0"/>
          </a:p>
          <a:p>
            <a:pPr>
              <a:lnSpc>
                <a:spcPct val="100000"/>
              </a:lnSpc>
              <a:buClr>
                <a:schemeClr val="accent6">
                  <a:lumMod val="75000"/>
                </a:schemeClr>
              </a:buClr>
              <a:buFont typeface="Wingdings" panose="05000000000000000000" pitchFamily="2" charset="2"/>
              <a:buChar char="Ø"/>
            </a:pPr>
            <a:r>
              <a:rPr lang="es-ES" dirty="0"/>
              <a:t> Redil, buen pastor – </a:t>
            </a:r>
            <a:r>
              <a:rPr lang="es-ES" sz="2400" dirty="0"/>
              <a:t>Juan 10</a:t>
            </a:r>
          </a:p>
          <a:p>
            <a:pPr>
              <a:lnSpc>
                <a:spcPct val="100000"/>
              </a:lnSpc>
              <a:buClr>
                <a:schemeClr val="accent6">
                  <a:lumMod val="75000"/>
                </a:schemeClr>
              </a:buClr>
              <a:buFont typeface="Wingdings" panose="05000000000000000000" pitchFamily="2" charset="2"/>
              <a:buChar char="Ø"/>
            </a:pPr>
            <a:r>
              <a:rPr lang="es-ES" dirty="0"/>
              <a:t> Viña del Señor, labranza y campo de Dios, olivo santo – </a:t>
            </a:r>
            <a:r>
              <a:rPr lang="es-ES" sz="2400" dirty="0"/>
              <a:t>Isaías 5; Juan 15</a:t>
            </a:r>
            <a:endParaRPr lang="es-ES" dirty="0"/>
          </a:p>
          <a:p>
            <a:pPr>
              <a:lnSpc>
                <a:spcPct val="100000"/>
              </a:lnSpc>
              <a:buClr>
                <a:schemeClr val="accent6">
                  <a:lumMod val="75000"/>
                </a:schemeClr>
              </a:buClr>
              <a:buFont typeface="Wingdings" panose="05000000000000000000" pitchFamily="2" charset="2"/>
              <a:buChar char="Ø"/>
            </a:pPr>
            <a:r>
              <a:rPr lang="es-ES" dirty="0"/>
              <a:t> Edificación de Dios: piedras vivas, con Cristo como cimiento y piedra angular – </a:t>
            </a:r>
            <a:r>
              <a:rPr lang="es-ES" sz="2400" dirty="0"/>
              <a:t>1 Pedro 2,4-10</a:t>
            </a:r>
          </a:p>
          <a:p>
            <a:pPr>
              <a:lnSpc>
                <a:spcPct val="100000"/>
              </a:lnSpc>
              <a:buClr>
                <a:schemeClr val="accent6">
                  <a:lumMod val="75000"/>
                </a:schemeClr>
              </a:buClr>
              <a:buFont typeface="Wingdings" panose="05000000000000000000" pitchFamily="2" charset="2"/>
              <a:buChar char="Ø"/>
            </a:pPr>
            <a:r>
              <a:rPr lang="es-ES" dirty="0"/>
              <a:t> Jerusalén celestial, o de arriba, o nuestra madre, esposa de Cristo – </a:t>
            </a:r>
            <a:r>
              <a:rPr lang="es-ES" sz="2400" dirty="0"/>
              <a:t>Apocalipsis 21</a:t>
            </a:r>
          </a:p>
          <a:p>
            <a:pPr>
              <a:lnSpc>
                <a:spcPct val="100000"/>
              </a:lnSpc>
              <a:buClr>
                <a:schemeClr val="accent6">
                  <a:lumMod val="75000"/>
                </a:schemeClr>
              </a:buClr>
              <a:buFont typeface="Wingdings" panose="05000000000000000000" pitchFamily="2" charset="2"/>
              <a:buChar char="Ø"/>
            </a:pPr>
            <a:r>
              <a:rPr lang="es-ES" dirty="0"/>
              <a:t> Barca de la salvación, arca de Noé, Familia de Dios</a:t>
            </a:r>
          </a:p>
          <a:p>
            <a:endParaRPr lang="es-CL" dirty="0"/>
          </a:p>
        </p:txBody>
      </p:sp>
    </p:spTree>
    <p:extLst>
      <p:ext uri="{BB962C8B-B14F-4D97-AF65-F5344CB8AC3E}">
        <p14:creationId xmlns:p14="http://schemas.microsoft.com/office/powerpoint/2010/main" val="34488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7267"/>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B1A0C-F277-4801-8EDC-5003ED811673}"/>
              </a:ext>
            </a:extLst>
          </p:cNvPr>
          <p:cNvSpPr>
            <a:spLocks noGrp="1"/>
          </p:cNvSpPr>
          <p:nvPr>
            <p:ph type="title"/>
          </p:nvPr>
        </p:nvSpPr>
        <p:spPr>
          <a:xfrm>
            <a:off x="9587344" y="365125"/>
            <a:ext cx="2313711" cy="6215784"/>
          </a:xfrm>
        </p:spPr>
        <p:txBody>
          <a:bodyPr/>
          <a:lstStyle/>
          <a:p>
            <a:pPr algn="ct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solidFill>
                  <a:schemeClr val="bg1"/>
                </a:solidFill>
                <a:effectLst>
                  <a:outerShdw blurRad="38100" dist="38100" dir="2700000" algn="tl">
                    <a:srgbClr val="000000">
                      <a:alpha val="43137"/>
                    </a:srgbClr>
                  </a:outerShdw>
                </a:effectLst>
              </a:rPr>
              <a:t>Para ser Pueblo de Dios hoy …</a:t>
            </a:r>
            <a:endParaRPr lang="es-CL"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85450035-1086-4B86-B86C-C5B1964F53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5418"/>
            <a:ext cx="9393382" cy="6963204"/>
          </a:xfrm>
          <a:prstGeom prst="rect">
            <a:avLst/>
          </a:prstGeom>
        </p:spPr>
      </p:pic>
    </p:spTree>
    <p:extLst>
      <p:ext uri="{BB962C8B-B14F-4D97-AF65-F5344CB8AC3E}">
        <p14:creationId xmlns:p14="http://schemas.microsoft.com/office/powerpoint/2010/main" val="73670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954348-815F-472F-9742-1DA73D75340C}"/>
              </a:ext>
            </a:extLst>
          </p:cNvPr>
          <p:cNvSpPr>
            <a:spLocks noGrp="1"/>
          </p:cNvSpPr>
          <p:nvPr>
            <p:ph type="title"/>
          </p:nvPr>
        </p:nvSpPr>
        <p:spPr/>
        <p:txBody>
          <a:bodyPr>
            <a:normAutofit/>
          </a:bodyPr>
          <a:lstStyle/>
          <a:p>
            <a:r>
              <a:rPr lang="es-ES" sz="4000" b="1" dirty="0">
                <a:solidFill>
                  <a:schemeClr val="accent6">
                    <a:lumMod val="50000"/>
                  </a:schemeClr>
                </a:solidFill>
                <a:effectLst>
                  <a:outerShdw blurRad="38100" dist="38100" dir="2700000" algn="tl">
                    <a:srgbClr val="000000">
                      <a:alpha val="43137"/>
                    </a:srgbClr>
                  </a:outerShdw>
                </a:effectLst>
              </a:rPr>
              <a:t>Para fortalecer el gozo de ser Pueblo de Dios</a:t>
            </a:r>
            <a:endParaRPr lang="es-CL" sz="4000" b="1" dirty="0">
              <a:solidFill>
                <a:schemeClr val="accent6">
                  <a:lumMod val="5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DE74A3AA-A660-4578-ADB8-11B7035D93DE}"/>
              </a:ext>
            </a:extLst>
          </p:cNvPr>
          <p:cNvSpPr>
            <a:spLocks noGrp="1"/>
          </p:cNvSpPr>
          <p:nvPr>
            <p:ph idx="1"/>
          </p:nvPr>
        </p:nvSpPr>
        <p:spPr>
          <a:xfrm>
            <a:off x="692727" y="1825624"/>
            <a:ext cx="10820400" cy="4782993"/>
          </a:xfrm>
        </p:spPr>
        <p:txBody>
          <a:bodyPr>
            <a:normAutofit fontScale="92500"/>
          </a:bodyPr>
          <a:lstStyle/>
          <a:p>
            <a:pPr marL="514350" indent="-514350">
              <a:lnSpc>
                <a:spcPct val="100000"/>
              </a:lnSpc>
              <a:buClr>
                <a:srgbClr val="FF0000"/>
              </a:buClr>
              <a:buFont typeface="+mj-lt"/>
              <a:buAutoNum type="arabicPeriod"/>
            </a:pPr>
            <a:r>
              <a:rPr lang="es-ES" sz="3600" dirty="0"/>
              <a:t>Desafío de la </a:t>
            </a:r>
            <a:r>
              <a:rPr lang="es-ES" sz="3600" dirty="0" err="1"/>
              <a:t>sinodalidad</a:t>
            </a:r>
            <a:r>
              <a:rPr lang="es-ES" sz="3600" dirty="0"/>
              <a:t>: aprender a caminar juntos, reconociendo la unción de todo el santo pueblo de Dios; la radical igualdad de todos los creyentes: teología bautismal.</a:t>
            </a:r>
          </a:p>
          <a:p>
            <a:pPr marL="514350" indent="-514350">
              <a:lnSpc>
                <a:spcPct val="100000"/>
              </a:lnSpc>
              <a:spcBef>
                <a:spcPts val="1800"/>
              </a:spcBef>
              <a:buClr>
                <a:srgbClr val="FF0000"/>
              </a:buClr>
              <a:buFont typeface="+mj-lt"/>
              <a:buAutoNum type="arabicPeriod"/>
            </a:pPr>
            <a:r>
              <a:rPr lang="es-ES" sz="3600" dirty="0"/>
              <a:t>Aprender el gusto espiritual de ser pueblo. Un aporte específico de la teología argentina. Advertencia contra los elitismos y mesianismos (activos y pasivos).</a:t>
            </a:r>
          </a:p>
          <a:p>
            <a:pPr marL="514350" indent="-514350">
              <a:lnSpc>
                <a:spcPct val="100000"/>
              </a:lnSpc>
              <a:spcBef>
                <a:spcPts val="1800"/>
              </a:spcBef>
              <a:buClr>
                <a:srgbClr val="FF0000"/>
              </a:buClr>
              <a:buFont typeface="+mj-lt"/>
              <a:buAutoNum type="arabicPeriod"/>
            </a:pPr>
            <a:r>
              <a:rPr lang="es-ES" sz="3600" dirty="0"/>
              <a:t>Reconocer las propias heridas como camino de aprendizaje de lo que verdaderamente significa la misericordia.</a:t>
            </a:r>
          </a:p>
          <a:p>
            <a:pPr marL="514350" indent="-514350">
              <a:buFont typeface="+mj-lt"/>
              <a:buAutoNum type="arabicPeriod"/>
            </a:pPr>
            <a:endParaRPr lang="es-CL" dirty="0"/>
          </a:p>
        </p:txBody>
      </p:sp>
    </p:spTree>
    <p:extLst>
      <p:ext uri="{BB962C8B-B14F-4D97-AF65-F5344CB8AC3E}">
        <p14:creationId xmlns:p14="http://schemas.microsoft.com/office/powerpoint/2010/main" val="28825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C69EC-B144-40E2-8B29-667D7E2002D9}"/>
              </a:ext>
            </a:extLst>
          </p:cNvPr>
          <p:cNvSpPr>
            <a:spLocks noGrp="1"/>
          </p:cNvSpPr>
          <p:nvPr>
            <p:ph type="title"/>
          </p:nvPr>
        </p:nvSpPr>
        <p:spPr>
          <a:xfrm>
            <a:off x="838200" y="365126"/>
            <a:ext cx="10515600" cy="687820"/>
          </a:xfrm>
        </p:spPr>
        <p:txBody>
          <a:bodyPr>
            <a:normAutofit fontScale="90000"/>
          </a:bodyPr>
          <a:lstStyle/>
          <a:p>
            <a:r>
              <a:rPr lang="es-ES" b="1" dirty="0">
                <a:solidFill>
                  <a:schemeClr val="accent6">
                    <a:lumMod val="50000"/>
                  </a:schemeClr>
                </a:solidFill>
                <a:effectLst>
                  <a:outerShdw blurRad="38100" dist="38100" dir="2700000" algn="tl">
                    <a:srgbClr val="000000">
                      <a:alpha val="43137"/>
                    </a:srgbClr>
                  </a:outerShdw>
                </a:effectLst>
              </a:rPr>
              <a:t>1. El desafío de aprender a caminar en común</a:t>
            </a:r>
            <a:endParaRPr lang="es-CL" b="1" dirty="0">
              <a:solidFill>
                <a:schemeClr val="accent6">
                  <a:lumMod val="5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BE49A37F-8540-4B45-9D5C-8D204714A9DE}"/>
              </a:ext>
            </a:extLst>
          </p:cNvPr>
          <p:cNvSpPr>
            <a:spLocks noGrp="1"/>
          </p:cNvSpPr>
          <p:nvPr>
            <p:ph idx="1"/>
          </p:nvPr>
        </p:nvSpPr>
        <p:spPr>
          <a:xfrm>
            <a:off x="568036" y="1427018"/>
            <a:ext cx="11166764" cy="5292437"/>
          </a:xfrm>
        </p:spPr>
        <p:txBody>
          <a:bodyPr>
            <a:normAutofit/>
          </a:bodyPr>
          <a:lstStyle/>
          <a:p>
            <a:pPr marL="0" indent="0">
              <a:lnSpc>
                <a:spcPct val="100000"/>
              </a:lnSpc>
              <a:buNone/>
            </a:pPr>
            <a:r>
              <a:rPr lang="es-ES" dirty="0"/>
              <a:t>	«</a:t>
            </a:r>
            <a:r>
              <a:rPr lang="es-ES" sz="2900" dirty="0"/>
              <a:t>El Santo Pueblo fiel de Dios está ungido con la gracia del Espíritu Santo; por tanto, a la hora de reflexionar, pensar, evaluar, discernir, </a:t>
            </a:r>
            <a:r>
              <a:rPr lang="es-ES" sz="2900" b="1" dirty="0">
                <a:solidFill>
                  <a:srgbClr val="FF0000"/>
                </a:solidFill>
              </a:rPr>
              <a:t>debemos estar muy atentos a esta unción</a:t>
            </a:r>
            <a:r>
              <a:rPr lang="es-ES" sz="2900" dirty="0"/>
              <a:t>. Cada vez que como Iglesia, como pastores, como consagrados, hemos olvidado esta certeza erramos el camino. Cada vez que intentamos suplantar, acallar, ningunear, ignorar o reducir a pequeñas élites al Pueblo de Dios en su totalidad y diferencias, construimos comunidades, planes pastorales, acentuaciones teológicas, espiritualidades, estructuras sin raíces, sin historia, sin rostros, sin memoria, sin cuerpo, en definitiva, sin vida. </a:t>
            </a:r>
            <a:r>
              <a:rPr lang="es-ES" sz="2900" b="1" dirty="0">
                <a:solidFill>
                  <a:srgbClr val="FF0000"/>
                </a:solidFill>
              </a:rPr>
              <a:t>Desenraizarnos de la vida del pueblo de Dios nos precipita a la desolación y perversión de la naturaleza eclesia</a:t>
            </a:r>
            <a:r>
              <a:rPr lang="es-ES" sz="2900" dirty="0">
                <a:solidFill>
                  <a:srgbClr val="FF0000"/>
                </a:solidFill>
              </a:rPr>
              <a:t>l</a:t>
            </a:r>
            <a:r>
              <a:rPr lang="es-ES" sz="2900" dirty="0"/>
              <a:t>». </a:t>
            </a:r>
            <a:r>
              <a:rPr lang="es-ES" sz="2000" dirty="0"/>
              <a:t>(Francisco, Carta al Pueblo de Dios que peregrina en Chile, 31 mayo 2018).</a:t>
            </a:r>
            <a:endParaRPr lang="es-ES" dirty="0"/>
          </a:p>
        </p:txBody>
      </p:sp>
    </p:spTree>
    <p:extLst>
      <p:ext uri="{BB962C8B-B14F-4D97-AF65-F5344CB8AC3E}">
        <p14:creationId xmlns:p14="http://schemas.microsoft.com/office/powerpoint/2010/main" val="294008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55000" lnSpcReduction="20000"/>
          </a:bodyPr>
          <a:lstStyle/>
          <a:p>
            <a:pPr marL="0" indent="0">
              <a:lnSpc>
                <a:spcPct val="120000"/>
              </a:lnSpc>
              <a:buNone/>
            </a:pPr>
            <a:r>
              <a:rPr lang="es-ES" dirty="0"/>
              <a:t>	</a:t>
            </a:r>
            <a:r>
              <a:rPr lang="es-ES" sz="3100" dirty="0">
                <a:solidFill>
                  <a:schemeClr val="bg1"/>
                </a:solidFill>
              </a:rPr>
              <a:t>Se trata de un </a:t>
            </a:r>
            <a:r>
              <a:rPr lang="es-ES" sz="3100" dirty="0" err="1">
                <a:solidFill>
                  <a:schemeClr val="bg1"/>
                </a:solidFill>
              </a:rPr>
              <a:t>synodos</a:t>
            </a:r>
            <a:r>
              <a:rPr lang="es-ES" sz="31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3100" dirty="0" err="1">
                <a:solidFill>
                  <a:schemeClr val="bg1"/>
                </a:solidFill>
              </a:rPr>
              <a:t>sinodalidad</a:t>
            </a:r>
            <a:r>
              <a:rPr lang="es-ES" sz="3100" dirty="0">
                <a:solidFill>
                  <a:schemeClr val="bg1"/>
                </a:solidFill>
              </a:rPr>
              <a:t> supone y requiere la irrupción del Espíritu Santo. …</a:t>
            </a:r>
          </a:p>
          <a:p>
            <a:pPr marL="0" indent="0">
              <a:lnSpc>
                <a:spcPct val="120000"/>
              </a:lnSpc>
              <a:buNone/>
            </a:pPr>
            <a:r>
              <a:rPr lang="es-ES" sz="31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31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3100" dirty="0">
                <a:solidFill>
                  <a:schemeClr val="bg1"/>
                </a:solidFill>
              </a:rPr>
              <a:t>	El </a:t>
            </a:r>
            <a:r>
              <a:rPr lang="es-ES" sz="3100" dirty="0" err="1">
                <a:solidFill>
                  <a:schemeClr val="bg1"/>
                </a:solidFill>
              </a:rPr>
              <a:t>Sensus</a:t>
            </a:r>
            <a:r>
              <a:rPr lang="es-ES" sz="3100" dirty="0">
                <a:solidFill>
                  <a:schemeClr val="bg1"/>
                </a:solidFill>
              </a:rPr>
              <a:t> </a:t>
            </a:r>
            <a:r>
              <a:rPr lang="es-ES" sz="3100" dirty="0" err="1">
                <a:solidFill>
                  <a:schemeClr val="bg1"/>
                </a:solidFill>
              </a:rPr>
              <a:t>Ecclesiae</a:t>
            </a:r>
            <a:r>
              <a:rPr lang="es-ES" sz="31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31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mantener porque son anuncio de vida nueva. …</a:t>
            </a:r>
            <a:endParaRPr lang="es-CL" sz="3100" dirty="0">
              <a:solidFill>
                <a:schemeClr val="bg1"/>
              </a:solidFill>
            </a:endParaRPr>
          </a:p>
        </p:txBody>
      </p:sp>
    </p:spTree>
    <p:extLst>
      <p:ext uri="{BB962C8B-B14F-4D97-AF65-F5344CB8AC3E}">
        <p14:creationId xmlns:p14="http://schemas.microsoft.com/office/powerpoint/2010/main" val="346780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40000" lnSpcReduction="20000"/>
          </a:bodyPr>
          <a:lstStyle/>
          <a:p>
            <a:pPr marL="0" indent="0">
              <a:lnSpc>
                <a:spcPct val="120000"/>
              </a:lnSpc>
              <a:buNone/>
            </a:pPr>
            <a:r>
              <a:rPr lang="es-ES" sz="7000" dirty="0">
                <a:solidFill>
                  <a:schemeClr val="bg1"/>
                </a:solidFill>
              </a:rPr>
              <a:t>	Se trata de un </a:t>
            </a:r>
            <a:r>
              <a:rPr lang="es-ES" sz="7000" dirty="0" err="1">
                <a:solidFill>
                  <a:schemeClr val="bg1"/>
                </a:solidFill>
              </a:rPr>
              <a:t>synodos</a:t>
            </a:r>
            <a:r>
              <a:rPr lang="es-ES" sz="70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7000" dirty="0" err="1">
                <a:solidFill>
                  <a:schemeClr val="bg1"/>
                </a:solidFill>
              </a:rPr>
              <a:t>sinodalidad</a:t>
            </a:r>
            <a:r>
              <a:rPr lang="es-ES" sz="7000" dirty="0">
                <a:solidFill>
                  <a:schemeClr val="bg1"/>
                </a:solidFill>
              </a:rPr>
              <a:t> supone y requiere la irrupción del Espíritu Santo. …</a:t>
            </a:r>
          </a:p>
          <a:p>
            <a:pPr marL="0" indent="0">
              <a:lnSpc>
                <a:spcPct val="120000"/>
              </a:lnSpc>
              <a:buNone/>
            </a:pPr>
            <a:r>
              <a:rPr lang="es-ES" sz="31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31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3100" dirty="0">
                <a:solidFill>
                  <a:schemeClr val="bg1"/>
                </a:solidFill>
              </a:rPr>
              <a:t>	El </a:t>
            </a:r>
            <a:r>
              <a:rPr lang="es-ES" sz="3100" dirty="0" err="1">
                <a:solidFill>
                  <a:schemeClr val="bg1"/>
                </a:solidFill>
              </a:rPr>
              <a:t>Sensus</a:t>
            </a:r>
            <a:r>
              <a:rPr lang="es-ES" sz="3100" dirty="0">
                <a:solidFill>
                  <a:schemeClr val="bg1"/>
                </a:solidFill>
              </a:rPr>
              <a:t> </a:t>
            </a:r>
            <a:r>
              <a:rPr lang="es-ES" sz="3100" dirty="0" err="1">
                <a:solidFill>
                  <a:schemeClr val="bg1"/>
                </a:solidFill>
              </a:rPr>
              <a:t>Ecclesiae</a:t>
            </a:r>
            <a:r>
              <a:rPr lang="es-ES" sz="31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31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mantener porque son anuncio de vida nueva. …</a:t>
            </a:r>
            <a:endParaRPr lang="es-CL" sz="3100" dirty="0">
              <a:solidFill>
                <a:schemeClr val="bg1"/>
              </a:solidFill>
            </a:endParaRPr>
          </a:p>
        </p:txBody>
      </p:sp>
    </p:spTree>
    <p:extLst>
      <p:ext uri="{BB962C8B-B14F-4D97-AF65-F5344CB8AC3E}">
        <p14:creationId xmlns:p14="http://schemas.microsoft.com/office/powerpoint/2010/main" val="401600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40000" lnSpcReduction="20000"/>
          </a:bodyPr>
          <a:lstStyle/>
          <a:p>
            <a:pPr marL="0" indent="0">
              <a:lnSpc>
                <a:spcPct val="120000"/>
              </a:lnSpc>
              <a:buNone/>
            </a:pPr>
            <a:r>
              <a:rPr lang="es-ES" dirty="0">
                <a:solidFill>
                  <a:schemeClr val="bg1"/>
                </a:solidFill>
              </a:rPr>
              <a:t>	</a:t>
            </a:r>
            <a:r>
              <a:rPr lang="es-ES" sz="3100" dirty="0">
                <a:solidFill>
                  <a:schemeClr val="bg1"/>
                </a:solidFill>
              </a:rPr>
              <a:t>Se trata de un </a:t>
            </a:r>
            <a:r>
              <a:rPr lang="es-ES" sz="3100" dirty="0" err="1">
                <a:solidFill>
                  <a:schemeClr val="bg1"/>
                </a:solidFill>
              </a:rPr>
              <a:t>synodos</a:t>
            </a:r>
            <a:r>
              <a:rPr lang="es-ES" sz="31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3100" dirty="0" err="1">
                <a:solidFill>
                  <a:schemeClr val="bg1"/>
                </a:solidFill>
              </a:rPr>
              <a:t>sinodalidad</a:t>
            </a:r>
            <a:r>
              <a:rPr lang="es-ES" sz="3100" dirty="0">
                <a:solidFill>
                  <a:schemeClr val="bg1"/>
                </a:solidFill>
              </a:rPr>
              <a:t> supone y requiere la irrupción del Espíritu Santo. …</a:t>
            </a:r>
          </a:p>
          <a:p>
            <a:pPr marL="0" indent="0">
              <a:lnSpc>
                <a:spcPct val="120000"/>
              </a:lnSpc>
              <a:buNone/>
            </a:pPr>
            <a:r>
              <a:rPr lang="es-ES" sz="70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31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3100" dirty="0">
                <a:solidFill>
                  <a:schemeClr val="bg1"/>
                </a:solidFill>
              </a:rPr>
              <a:t>	El </a:t>
            </a:r>
            <a:r>
              <a:rPr lang="es-ES" sz="3100" dirty="0" err="1">
                <a:solidFill>
                  <a:schemeClr val="bg1"/>
                </a:solidFill>
              </a:rPr>
              <a:t>Sensus</a:t>
            </a:r>
            <a:r>
              <a:rPr lang="es-ES" sz="3100" dirty="0">
                <a:solidFill>
                  <a:schemeClr val="bg1"/>
                </a:solidFill>
              </a:rPr>
              <a:t> </a:t>
            </a:r>
            <a:r>
              <a:rPr lang="es-ES" sz="3100" dirty="0" err="1">
                <a:solidFill>
                  <a:schemeClr val="bg1"/>
                </a:solidFill>
              </a:rPr>
              <a:t>Ecclesiae</a:t>
            </a:r>
            <a:r>
              <a:rPr lang="es-ES" sz="31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31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mantener porque son anuncio de vida nueva. …</a:t>
            </a:r>
            <a:endParaRPr lang="es-CL" sz="3100" dirty="0">
              <a:solidFill>
                <a:schemeClr val="bg1"/>
              </a:solidFill>
            </a:endParaRPr>
          </a:p>
        </p:txBody>
      </p:sp>
    </p:spTree>
    <p:extLst>
      <p:ext uri="{BB962C8B-B14F-4D97-AF65-F5344CB8AC3E}">
        <p14:creationId xmlns:p14="http://schemas.microsoft.com/office/powerpoint/2010/main" val="13713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40000" lnSpcReduction="20000"/>
          </a:bodyPr>
          <a:lstStyle/>
          <a:p>
            <a:pPr marL="0" indent="0">
              <a:lnSpc>
                <a:spcPct val="120000"/>
              </a:lnSpc>
              <a:buNone/>
            </a:pPr>
            <a:r>
              <a:rPr lang="es-ES" dirty="0">
                <a:solidFill>
                  <a:schemeClr val="bg1"/>
                </a:solidFill>
              </a:rPr>
              <a:t>	</a:t>
            </a:r>
            <a:r>
              <a:rPr lang="es-ES" sz="3100" dirty="0">
                <a:solidFill>
                  <a:schemeClr val="bg1"/>
                </a:solidFill>
              </a:rPr>
              <a:t>Se trata de un </a:t>
            </a:r>
            <a:r>
              <a:rPr lang="es-ES" sz="3100" dirty="0" err="1">
                <a:solidFill>
                  <a:schemeClr val="bg1"/>
                </a:solidFill>
              </a:rPr>
              <a:t>synodos</a:t>
            </a:r>
            <a:r>
              <a:rPr lang="es-ES" sz="31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3100" dirty="0" err="1">
                <a:solidFill>
                  <a:schemeClr val="bg1"/>
                </a:solidFill>
              </a:rPr>
              <a:t>sinodalidad</a:t>
            </a:r>
            <a:r>
              <a:rPr lang="es-ES" sz="3100" dirty="0">
                <a:solidFill>
                  <a:schemeClr val="bg1"/>
                </a:solidFill>
              </a:rPr>
              <a:t> supone y requiere la irrupción del Espíritu Santo. …</a:t>
            </a:r>
          </a:p>
          <a:p>
            <a:pPr marL="0" indent="0">
              <a:lnSpc>
                <a:spcPct val="120000"/>
              </a:lnSpc>
              <a:buNone/>
            </a:pPr>
            <a:r>
              <a:rPr lang="es-ES" sz="31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70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3100" dirty="0">
                <a:solidFill>
                  <a:schemeClr val="bg1"/>
                </a:solidFill>
              </a:rPr>
              <a:t>	El </a:t>
            </a:r>
            <a:r>
              <a:rPr lang="es-ES" sz="3100" dirty="0" err="1">
                <a:solidFill>
                  <a:schemeClr val="bg1"/>
                </a:solidFill>
              </a:rPr>
              <a:t>Sensus</a:t>
            </a:r>
            <a:r>
              <a:rPr lang="es-ES" sz="3100" dirty="0">
                <a:solidFill>
                  <a:schemeClr val="bg1"/>
                </a:solidFill>
              </a:rPr>
              <a:t> </a:t>
            </a:r>
            <a:r>
              <a:rPr lang="es-ES" sz="3100" dirty="0" err="1">
                <a:solidFill>
                  <a:schemeClr val="bg1"/>
                </a:solidFill>
              </a:rPr>
              <a:t>Ecclesiae</a:t>
            </a:r>
            <a:r>
              <a:rPr lang="es-ES" sz="31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31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mantener porque son anuncio de vida nueva. …</a:t>
            </a:r>
            <a:endParaRPr lang="es-CL" sz="3100" dirty="0">
              <a:solidFill>
                <a:schemeClr val="bg1"/>
              </a:solidFill>
            </a:endParaRPr>
          </a:p>
        </p:txBody>
      </p:sp>
    </p:spTree>
    <p:extLst>
      <p:ext uri="{BB962C8B-B14F-4D97-AF65-F5344CB8AC3E}">
        <p14:creationId xmlns:p14="http://schemas.microsoft.com/office/powerpoint/2010/main" val="316810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533B31B-6343-4A19-9D66-E215AA735CE3}"/>
              </a:ext>
            </a:extLst>
          </p:cNvPr>
          <p:cNvSpPr>
            <a:spLocks noGrp="1"/>
          </p:cNvSpPr>
          <p:nvPr>
            <p:ph type="title"/>
          </p:nvPr>
        </p:nvSpPr>
        <p:spPr>
          <a:xfrm>
            <a:off x="839788" y="457200"/>
            <a:ext cx="4895994" cy="1600200"/>
          </a:xfrm>
        </p:spPr>
        <p:txBody>
          <a:bodyPr>
            <a:normAutofit fontScale="90000"/>
          </a:bodyPr>
          <a:lstStyle/>
          <a:p>
            <a:r>
              <a:rPr lang="es-ES" sz="6000" b="1" dirty="0">
                <a:solidFill>
                  <a:srgbClr val="AC2C04"/>
                </a:solidFill>
                <a:effectLst>
                  <a:outerShdw blurRad="38100" dist="38100" dir="2700000" algn="tl">
                    <a:srgbClr val="000000">
                      <a:alpha val="43137"/>
                    </a:srgbClr>
                  </a:outerShdw>
                </a:effectLst>
              </a:rPr>
              <a:t>La tarea para hoy</a:t>
            </a:r>
            <a:r>
              <a:rPr lang="es-ES" dirty="0"/>
              <a:t/>
            </a:r>
            <a:br>
              <a:rPr lang="es-ES" dirty="0"/>
            </a:br>
            <a:r>
              <a:rPr lang="es-ES" sz="1600" dirty="0"/>
              <a:t/>
            </a:r>
            <a:br>
              <a:rPr lang="es-ES" sz="1600" dirty="0"/>
            </a:br>
            <a:endParaRPr lang="es-CL" dirty="0"/>
          </a:p>
        </p:txBody>
      </p:sp>
      <p:sp>
        <p:nvSpPr>
          <p:cNvPr id="5" name="Marcador de contenido 4">
            <a:extLst>
              <a:ext uri="{FF2B5EF4-FFF2-40B4-BE49-F238E27FC236}">
                <a16:creationId xmlns:a16="http://schemas.microsoft.com/office/drawing/2014/main" id="{0BA94502-ADC7-4043-853F-E248CA7EC1A8}"/>
              </a:ext>
            </a:extLst>
          </p:cNvPr>
          <p:cNvSpPr>
            <a:spLocks noGrp="1"/>
          </p:cNvSpPr>
          <p:nvPr>
            <p:ph idx="1"/>
          </p:nvPr>
        </p:nvSpPr>
        <p:spPr>
          <a:xfrm>
            <a:off x="5183187" y="987425"/>
            <a:ext cx="6371503" cy="4873625"/>
          </a:xfrm>
        </p:spPr>
        <p:txBody>
          <a:bodyPr>
            <a:normAutofit lnSpcReduction="10000"/>
          </a:bodyPr>
          <a:lstStyle/>
          <a:p>
            <a:endParaRPr lang="es-ES" sz="1100" dirty="0"/>
          </a:p>
          <a:p>
            <a:endParaRPr lang="es-ES" dirty="0"/>
          </a:p>
          <a:p>
            <a:r>
              <a:rPr lang="es-ES" dirty="0"/>
              <a:t>Para trabajar podemos contar en primer lugar con nuestra </a:t>
            </a:r>
            <a:r>
              <a:rPr lang="es-ES" b="1" dirty="0"/>
              <a:t>experiencia</a:t>
            </a:r>
            <a:r>
              <a:rPr lang="es-ES" dirty="0"/>
              <a:t>: la personal y la de nuestras comunidades.</a:t>
            </a:r>
          </a:p>
          <a:p>
            <a:pPr marL="0" indent="0">
              <a:buNone/>
            </a:pPr>
            <a:endParaRPr lang="es-ES" sz="2000" dirty="0"/>
          </a:p>
          <a:p>
            <a:r>
              <a:rPr lang="es-ES" dirty="0"/>
              <a:t>Contamos con los principales hitos del </a:t>
            </a:r>
            <a:r>
              <a:rPr lang="es-ES" b="1" dirty="0"/>
              <a:t>magisterio</a:t>
            </a:r>
            <a:r>
              <a:rPr lang="es-ES" dirty="0"/>
              <a:t> reciente: Vaticano II, Aparecida, textos del Papa Francisco</a:t>
            </a:r>
            <a:endParaRPr lang="es-CL" dirty="0"/>
          </a:p>
        </p:txBody>
      </p:sp>
      <p:sp>
        <p:nvSpPr>
          <p:cNvPr id="6" name="Marcador de texto 5">
            <a:extLst>
              <a:ext uri="{FF2B5EF4-FFF2-40B4-BE49-F238E27FC236}">
                <a16:creationId xmlns:a16="http://schemas.microsoft.com/office/drawing/2014/main" id="{BA1BC7C6-2FB4-411A-829B-0F3EACEA33C6}"/>
              </a:ext>
            </a:extLst>
          </p:cNvPr>
          <p:cNvSpPr>
            <a:spLocks noGrp="1"/>
          </p:cNvSpPr>
          <p:nvPr>
            <p:ph type="body" sz="half" idx="2"/>
          </p:nvPr>
        </p:nvSpPr>
        <p:spPr>
          <a:xfrm>
            <a:off x="839788" y="1787235"/>
            <a:ext cx="3932237" cy="4336473"/>
          </a:xfrm>
        </p:spPr>
        <p:txBody>
          <a:bodyPr>
            <a:normAutofit/>
          </a:bodyPr>
          <a:lstStyle/>
          <a:p>
            <a:r>
              <a:rPr lang="es-ES" sz="2800" dirty="0">
                <a:latin typeface="Times New Roman" panose="02020603050405020304" pitchFamily="18" charset="0"/>
                <a:cs typeface="Times New Roman" panose="02020603050405020304" pitchFamily="18" charset="0"/>
                <a:sym typeface="Symbol" panose="05050102010706020507" pitchFamily="18" charset="2"/>
              </a:rPr>
              <a:t> </a:t>
            </a:r>
            <a:r>
              <a:rPr lang="es-ES" sz="2800" dirty="0"/>
              <a:t>Reflexionar sobre la realidad actual de la Iglesia, con sus luces y sombras.</a:t>
            </a:r>
          </a:p>
          <a:p>
            <a:endParaRPr lang="es-ES" sz="2000" dirty="0"/>
          </a:p>
          <a:p>
            <a:r>
              <a:rPr lang="es-ES" sz="2800" dirty="0">
                <a:sym typeface="Symbol" panose="05050102010706020507" pitchFamily="18" charset="2"/>
              </a:rPr>
              <a:t> </a:t>
            </a:r>
            <a:r>
              <a:rPr lang="es-ES" sz="2800" dirty="0"/>
              <a:t>Haciéndolo desde la categoría de </a:t>
            </a:r>
            <a:r>
              <a:rPr lang="es-ES" sz="2800" b="1" dirty="0">
                <a:solidFill>
                  <a:schemeClr val="accent5">
                    <a:lumMod val="50000"/>
                  </a:schemeClr>
                </a:solidFill>
                <a:effectLst>
                  <a:outerShdw blurRad="38100" dist="38100" dir="2700000" algn="tl">
                    <a:srgbClr val="000000">
                      <a:alpha val="43137"/>
                    </a:srgbClr>
                  </a:outerShdw>
                </a:effectLst>
              </a:rPr>
              <a:t>Pueblo de Dios</a:t>
            </a:r>
            <a:r>
              <a:rPr lang="es-ES" sz="2800" dirty="0"/>
              <a:t>, y desde la experiencia del </a:t>
            </a:r>
            <a:r>
              <a:rPr lang="es-ES" sz="2800" b="1" dirty="0">
                <a:solidFill>
                  <a:schemeClr val="accent5">
                    <a:lumMod val="50000"/>
                  </a:schemeClr>
                </a:solidFill>
                <a:effectLst>
                  <a:outerShdw blurRad="38100" dist="38100" dir="2700000" algn="tl">
                    <a:srgbClr val="000000">
                      <a:alpha val="43137"/>
                    </a:srgbClr>
                  </a:outerShdw>
                </a:effectLst>
              </a:rPr>
              <a:t>gozo</a:t>
            </a:r>
            <a:r>
              <a:rPr lang="es-ES" sz="2800" dirty="0"/>
              <a:t> de ser parte de este pueblo.</a:t>
            </a:r>
            <a:endParaRPr lang="es-CL" sz="2800" dirty="0"/>
          </a:p>
        </p:txBody>
      </p:sp>
    </p:spTree>
    <p:extLst>
      <p:ext uri="{BB962C8B-B14F-4D97-AF65-F5344CB8AC3E}">
        <p14:creationId xmlns:p14="http://schemas.microsoft.com/office/powerpoint/2010/main" val="15329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25000" lnSpcReduction="20000"/>
          </a:bodyPr>
          <a:lstStyle/>
          <a:p>
            <a:pPr marL="0" indent="0">
              <a:lnSpc>
                <a:spcPct val="120000"/>
              </a:lnSpc>
              <a:buNone/>
            </a:pPr>
            <a:r>
              <a:rPr lang="es-ES" dirty="0"/>
              <a:t>	</a:t>
            </a:r>
            <a:r>
              <a:rPr lang="es-ES" sz="3100" dirty="0"/>
              <a:t>Se </a:t>
            </a:r>
            <a:r>
              <a:rPr lang="es-ES" sz="3100" dirty="0">
                <a:solidFill>
                  <a:schemeClr val="bg1"/>
                </a:solidFill>
              </a:rPr>
              <a:t>trata de un </a:t>
            </a:r>
            <a:r>
              <a:rPr lang="es-ES" sz="3100" dirty="0" err="1">
                <a:solidFill>
                  <a:schemeClr val="bg1"/>
                </a:solidFill>
              </a:rPr>
              <a:t>synodos</a:t>
            </a:r>
            <a:r>
              <a:rPr lang="es-ES" sz="31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3100" dirty="0" err="1">
                <a:solidFill>
                  <a:schemeClr val="bg1"/>
                </a:solidFill>
              </a:rPr>
              <a:t>sinodalidad</a:t>
            </a:r>
            <a:r>
              <a:rPr lang="es-ES" sz="3100" dirty="0">
                <a:solidFill>
                  <a:schemeClr val="bg1"/>
                </a:solidFill>
              </a:rPr>
              <a:t> supone y requiere la irrupción del Espíritu Santo. …</a:t>
            </a:r>
          </a:p>
          <a:p>
            <a:pPr marL="0" indent="0">
              <a:lnSpc>
                <a:spcPct val="120000"/>
              </a:lnSpc>
              <a:buNone/>
            </a:pPr>
            <a:r>
              <a:rPr lang="es-ES" sz="31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31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11200" dirty="0">
                <a:solidFill>
                  <a:schemeClr val="bg1"/>
                </a:solidFill>
              </a:rPr>
              <a:t>	El </a:t>
            </a:r>
            <a:r>
              <a:rPr lang="es-ES" sz="11200" dirty="0" err="1">
                <a:solidFill>
                  <a:schemeClr val="bg1"/>
                </a:solidFill>
              </a:rPr>
              <a:t>Sensus</a:t>
            </a:r>
            <a:r>
              <a:rPr lang="es-ES" sz="11200" dirty="0">
                <a:solidFill>
                  <a:schemeClr val="bg1"/>
                </a:solidFill>
              </a:rPr>
              <a:t> </a:t>
            </a:r>
            <a:r>
              <a:rPr lang="es-ES" sz="11200" dirty="0" err="1">
                <a:solidFill>
                  <a:schemeClr val="bg1"/>
                </a:solidFill>
              </a:rPr>
              <a:t>Ecclesiae</a:t>
            </a:r>
            <a:r>
              <a:rPr lang="es-ES" sz="112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31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mantener porque son anuncio de vida nueva. …</a:t>
            </a:r>
            <a:endParaRPr lang="es-CL" sz="3100" dirty="0">
              <a:solidFill>
                <a:schemeClr val="bg1"/>
              </a:solidFill>
            </a:endParaRPr>
          </a:p>
        </p:txBody>
      </p:sp>
    </p:spTree>
    <p:extLst>
      <p:ext uri="{BB962C8B-B14F-4D97-AF65-F5344CB8AC3E}">
        <p14:creationId xmlns:p14="http://schemas.microsoft.com/office/powerpoint/2010/main" val="386873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4901-41ED-4766-A706-3CA9AAF05D8C}"/>
              </a:ext>
            </a:extLst>
          </p:cNvPr>
          <p:cNvSpPr>
            <a:spLocks noGrp="1"/>
          </p:cNvSpPr>
          <p:nvPr>
            <p:ph type="title"/>
          </p:nvPr>
        </p:nvSpPr>
        <p:spPr>
          <a:xfrm>
            <a:off x="838199" y="365125"/>
            <a:ext cx="10945089" cy="701675"/>
          </a:xfrm>
        </p:spPr>
        <p:txBody>
          <a:bodyPr>
            <a:noAutofit/>
          </a:bodyPr>
          <a:lstStyle/>
          <a:p>
            <a:r>
              <a:rPr lang="es-ES" sz="3000" b="1" dirty="0">
                <a:solidFill>
                  <a:schemeClr val="accent4">
                    <a:lumMod val="60000"/>
                    <a:lumOff val="40000"/>
                  </a:schemeClr>
                </a:solidFill>
                <a:effectLst>
                  <a:outerShdw blurRad="38100" dist="38100" dir="2700000" algn="tl">
                    <a:srgbClr val="000000">
                      <a:alpha val="43137"/>
                    </a:srgbClr>
                  </a:outerShdw>
                </a:effectLst>
              </a:rPr>
              <a:t>Francisco, Carta al Pueblo de Dios que peregrina en Alemania</a:t>
            </a:r>
            <a:r>
              <a:rPr lang="es-ES" sz="2800" b="1" dirty="0">
                <a:solidFill>
                  <a:schemeClr val="accent4">
                    <a:lumMod val="60000"/>
                    <a:lumOff val="40000"/>
                  </a:schemeClr>
                </a:solidFill>
                <a:effectLst>
                  <a:outerShdw blurRad="38100" dist="38100" dir="2700000" algn="tl">
                    <a:srgbClr val="000000">
                      <a:alpha val="43137"/>
                    </a:srgbClr>
                  </a:outerShdw>
                </a:effectLst>
              </a:rPr>
              <a:t>. </a:t>
            </a:r>
            <a:r>
              <a:rPr lang="es-ES" sz="2000" b="1" dirty="0">
                <a:solidFill>
                  <a:schemeClr val="accent4">
                    <a:lumMod val="60000"/>
                    <a:lumOff val="40000"/>
                  </a:schemeClr>
                </a:solidFill>
                <a:effectLst>
                  <a:outerShdw blurRad="38100" dist="38100" dir="2700000" algn="tl">
                    <a:srgbClr val="000000">
                      <a:alpha val="43137"/>
                    </a:srgbClr>
                  </a:outerShdw>
                </a:effectLst>
              </a:rPr>
              <a:t>29 junio 2019</a:t>
            </a:r>
            <a:endParaRPr lang="es-CL" sz="2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957B401-499E-4D9A-9492-E0C5A23994E9}"/>
              </a:ext>
            </a:extLst>
          </p:cNvPr>
          <p:cNvSpPr>
            <a:spLocks noGrp="1"/>
          </p:cNvSpPr>
          <p:nvPr>
            <p:ph idx="1"/>
          </p:nvPr>
        </p:nvSpPr>
        <p:spPr>
          <a:xfrm>
            <a:off x="665018" y="1191492"/>
            <a:ext cx="11118269" cy="5472544"/>
          </a:xfrm>
        </p:spPr>
        <p:txBody>
          <a:bodyPr>
            <a:normAutofit fontScale="40000" lnSpcReduction="20000"/>
          </a:bodyPr>
          <a:lstStyle/>
          <a:p>
            <a:pPr marL="0" indent="0">
              <a:lnSpc>
                <a:spcPct val="120000"/>
              </a:lnSpc>
              <a:buNone/>
            </a:pPr>
            <a:r>
              <a:rPr lang="es-ES" dirty="0">
                <a:solidFill>
                  <a:schemeClr val="bg1"/>
                </a:solidFill>
              </a:rPr>
              <a:t>	</a:t>
            </a:r>
            <a:r>
              <a:rPr lang="es-ES" sz="3100" dirty="0">
                <a:solidFill>
                  <a:schemeClr val="bg1"/>
                </a:solidFill>
              </a:rPr>
              <a:t>Se trata de un </a:t>
            </a:r>
            <a:r>
              <a:rPr lang="es-ES" sz="3100" dirty="0" err="1">
                <a:solidFill>
                  <a:schemeClr val="bg1"/>
                </a:solidFill>
              </a:rPr>
              <a:t>synodos</a:t>
            </a:r>
            <a:r>
              <a:rPr lang="es-ES" sz="3100" dirty="0">
                <a:solidFill>
                  <a:schemeClr val="bg1"/>
                </a:solidFill>
              </a:rPr>
              <a:t> bajo la guía del Espíritu Santo, es decir, caminar juntos y con toda la Iglesia bajo su luz, guía e irrupción para aprender a escuchar y discernir el horizonte siempre nuevo que nos quiere regalar. Porque la </a:t>
            </a:r>
            <a:r>
              <a:rPr lang="es-ES" sz="3100" dirty="0" err="1">
                <a:solidFill>
                  <a:schemeClr val="bg1"/>
                </a:solidFill>
              </a:rPr>
              <a:t>sinodalidad</a:t>
            </a:r>
            <a:r>
              <a:rPr lang="es-ES" sz="3100" dirty="0">
                <a:solidFill>
                  <a:schemeClr val="bg1"/>
                </a:solidFill>
              </a:rPr>
              <a:t> supone y requiere la irrupción del Espíritu Santo. …</a:t>
            </a:r>
          </a:p>
          <a:p>
            <a:pPr marL="0" indent="0">
              <a:lnSpc>
                <a:spcPct val="120000"/>
              </a:lnSpc>
              <a:buNone/>
            </a:pPr>
            <a:r>
              <a:rPr lang="es-ES" sz="3100" dirty="0">
                <a:solidFill>
                  <a:schemeClr val="bg1"/>
                </a:solidFill>
              </a:rPr>
              <a:t>	La perspectiva sinodal no cancela los antagonismos o perplejidades, ni los conflictos quedan supeditados a resoluciones sincretistas de “buen consenso” o resultantes de la elaboración de censos o encuestas sobre tal o cual tema. Eso sería muy reductor. …</a:t>
            </a:r>
          </a:p>
          <a:p>
            <a:pPr marL="0" indent="0">
              <a:lnSpc>
                <a:spcPct val="120000"/>
              </a:lnSpc>
              <a:buNone/>
            </a:pPr>
            <a:r>
              <a:rPr lang="es-ES" sz="3100" dirty="0">
                <a:solidFill>
                  <a:schemeClr val="bg1"/>
                </a:solidFill>
              </a:rPr>
              <a:t>	Asumir y sufrir la situación actual no implica pasividad o resignación y menos negligencia, por el contrario supone una invitación a tomar contacto con aquello que en nosotros y en nuestras comunidades está necrosado y necesita ser evangelizado y visitado por el Señor. Y esto requiere coraje porque lo que necesitamos es mucho más que un cambio estructural, organizativo o funcional. …</a:t>
            </a:r>
          </a:p>
          <a:p>
            <a:pPr marL="0" indent="0">
              <a:lnSpc>
                <a:spcPct val="120000"/>
              </a:lnSpc>
              <a:buNone/>
            </a:pPr>
            <a:r>
              <a:rPr lang="es-ES" sz="3100" dirty="0">
                <a:solidFill>
                  <a:schemeClr val="bg1"/>
                </a:solidFill>
              </a:rPr>
              <a:t>	El </a:t>
            </a:r>
            <a:r>
              <a:rPr lang="es-ES" sz="3100" dirty="0" err="1">
                <a:solidFill>
                  <a:schemeClr val="bg1"/>
                </a:solidFill>
              </a:rPr>
              <a:t>Sensus</a:t>
            </a:r>
            <a:r>
              <a:rPr lang="es-ES" sz="3100" dirty="0">
                <a:solidFill>
                  <a:schemeClr val="bg1"/>
                </a:solidFill>
              </a:rPr>
              <a:t> </a:t>
            </a:r>
            <a:r>
              <a:rPr lang="es-ES" sz="3100" dirty="0" err="1">
                <a:solidFill>
                  <a:schemeClr val="bg1"/>
                </a:solidFill>
              </a:rPr>
              <a:t>Ecclesiae</a:t>
            </a:r>
            <a:r>
              <a:rPr lang="es-ES" sz="3100" dirty="0">
                <a:solidFill>
                  <a:schemeClr val="bg1"/>
                </a:solidFill>
              </a:rPr>
              <a:t> nos libera de particularismos y tendencias ideológicas para hacernos gustar de esa certeza del Concilio Vaticano II, cuando afirmaba que la Unción del Santo pertenece a la totalidad de los fieles. La comunión con el santo Pueblo fiel de Dios, portador de la Unción, mantiene viva la esperanza y la certeza de saber que el Señor camina a nuestro a lado y es Él quién sostiene nuestros pasos. Un sano caminar juntos debe traslucir esta convicción buscando los mecanismos para que todas las voces, especialmente la de los más sencillos y humildes, tengan espacio y visibilidad. …</a:t>
            </a:r>
          </a:p>
          <a:p>
            <a:pPr marL="0" indent="0">
              <a:lnSpc>
                <a:spcPct val="120000"/>
              </a:lnSpc>
              <a:buNone/>
            </a:pPr>
            <a:r>
              <a:rPr lang="es-ES" sz="7000" dirty="0">
                <a:solidFill>
                  <a:schemeClr val="bg1"/>
                </a:solidFill>
              </a:rPr>
              <a:t>	«Hoy estamos llamados a gestionar el desequilibrio. Nosotros no podemos hacer algo bueno, evangélico si le tenemos miedo al desequilibrio». No podemos olvidar que hay tensiones y desequilibrios que tienen sabor a Evangelio y que son imprescindibles de mantener porque son anuncio de vida nueva. …</a:t>
            </a:r>
            <a:endParaRPr lang="es-CL" sz="7000" dirty="0">
              <a:solidFill>
                <a:schemeClr val="bg1"/>
              </a:solidFill>
            </a:endParaRPr>
          </a:p>
        </p:txBody>
      </p:sp>
    </p:spTree>
    <p:extLst>
      <p:ext uri="{BB962C8B-B14F-4D97-AF65-F5344CB8AC3E}">
        <p14:creationId xmlns:p14="http://schemas.microsoft.com/office/powerpoint/2010/main" val="419932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BC265-E0F7-460D-8FCD-525623F5A909}"/>
              </a:ext>
            </a:extLst>
          </p:cNvPr>
          <p:cNvSpPr>
            <a:spLocks noGrp="1"/>
          </p:cNvSpPr>
          <p:nvPr>
            <p:ph type="title"/>
          </p:nvPr>
        </p:nvSpPr>
        <p:spPr>
          <a:xfrm>
            <a:off x="838200" y="365125"/>
            <a:ext cx="10515600" cy="660111"/>
          </a:xfrm>
        </p:spPr>
        <p:txBody>
          <a:bodyPr>
            <a:normAutofit fontScale="90000"/>
          </a:bodyPr>
          <a:lstStyle/>
          <a:p>
            <a:r>
              <a:rPr lang="es-ES" b="1" dirty="0">
                <a:solidFill>
                  <a:schemeClr val="accent6">
                    <a:lumMod val="50000"/>
                  </a:schemeClr>
                </a:solidFill>
                <a:effectLst>
                  <a:outerShdw blurRad="38100" dist="38100" dir="2700000" algn="tl">
                    <a:srgbClr val="000000">
                      <a:alpha val="43137"/>
                    </a:srgbClr>
                  </a:outerShdw>
                </a:effectLst>
              </a:rPr>
              <a:t>2. El gusto espiritual de ser pueblo</a:t>
            </a:r>
            <a:endParaRPr lang="es-CL" b="1" dirty="0">
              <a:solidFill>
                <a:schemeClr val="accent6">
                  <a:lumMod val="5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689A4EE3-F2A8-4366-9CAB-A25A4DCEE68B}"/>
              </a:ext>
            </a:extLst>
          </p:cNvPr>
          <p:cNvSpPr>
            <a:spLocks noGrp="1"/>
          </p:cNvSpPr>
          <p:nvPr>
            <p:ph idx="1"/>
          </p:nvPr>
        </p:nvSpPr>
        <p:spPr>
          <a:xfrm>
            <a:off x="665017" y="1246909"/>
            <a:ext cx="10834255" cy="5245966"/>
          </a:xfrm>
        </p:spPr>
        <p:txBody>
          <a:bodyPr>
            <a:normAutofit/>
          </a:bodyPr>
          <a:lstStyle/>
          <a:p>
            <a:pPr marL="0" indent="0">
              <a:lnSpc>
                <a:spcPct val="100000"/>
              </a:lnSpc>
              <a:buNone/>
            </a:pPr>
            <a:r>
              <a:rPr lang="es-ES" dirty="0"/>
              <a:t>	Para ser evangelizadores de alma también hace falta desarrollar el </a:t>
            </a:r>
            <a:r>
              <a:rPr lang="es-ES" b="1" dirty="0">
                <a:solidFill>
                  <a:srgbClr val="FF0000"/>
                </a:solidFill>
              </a:rPr>
              <a:t>gusto espiritual de estar cerca de la vida de la gente</a:t>
            </a:r>
            <a:r>
              <a:rPr lang="es-ES" dirty="0"/>
              <a:t>, hasta el punto de descubrir que eso es fuente de un gozo superior. La misión es una pasión por Jesús pero, al mismo tiempo, una pasión por su pueblo. Cuando nos detenemos ante Jesús crucificado, reconocemos todo su amor que nos dignifica y nos sostiene, pero allí mismo, si no somos ciegos, empezamos a percibir que esa mirada de Jesús se amplía y se dirige llena de cariño y de ardor hacia todo su pueblo. Así redescubrimos que Él nos quiere tomar como instrumentos para llegar cada vez más cerca de su pueblo amado. </a:t>
            </a:r>
            <a:r>
              <a:rPr lang="es-ES" b="1" dirty="0">
                <a:solidFill>
                  <a:srgbClr val="FF0000"/>
                </a:solidFill>
              </a:rPr>
              <a:t>Nos toma de en medio del pueblo y nos envía al pueblo, de tal modo que nuestra identidad no se entiende sin esta pertenencia</a:t>
            </a:r>
            <a:r>
              <a:rPr lang="es-ES" dirty="0"/>
              <a:t>. </a:t>
            </a:r>
            <a:r>
              <a:rPr lang="es-ES" sz="2000" dirty="0"/>
              <a:t>(Francisco, </a:t>
            </a:r>
            <a:r>
              <a:rPr lang="es-ES" sz="2000" dirty="0" err="1"/>
              <a:t>Evangelii</a:t>
            </a:r>
            <a:r>
              <a:rPr lang="es-ES" sz="2000" dirty="0"/>
              <a:t> </a:t>
            </a:r>
            <a:r>
              <a:rPr lang="es-ES" sz="2000" dirty="0" err="1"/>
              <a:t>gaudium</a:t>
            </a:r>
            <a:r>
              <a:rPr lang="es-ES" sz="2000" dirty="0"/>
              <a:t> 268).</a:t>
            </a:r>
          </a:p>
          <a:p>
            <a:endParaRPr lang="es-CL" dirty="0"/>
          </a:p>
        </p:txBody>
      </p:sp>
    </p:spTree>
    <p:extLst>
      <p:ext uri="{BB962C8B-B14F-4D97-AF65-F5344CB8AC3E}">
        <p14:creationId xmlns:p14="http://schemas.microsoft.com/office/powerpoint/2010/main" val="122712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B1800-D198-4447-BD4F-A0BB2D817D5A}"/>
              </a:ext>
            </a:extLst>
          </p:cNvPr>
          <p:cNvSpPr>
            <a:spLocks noGrp="1"/>
          </p:cNvSpPr>
          <p:nvPr>
            <p:ph type="title"/>
          </p:nvPr>
        </p:nvSpPr>
        <p:spPr>
          <a:xfrm>
            <a:off x="838200" y="365125"/>
            <a:ext cx="10515600" cy="757093"/>
          </a:xfrm>
        </p:spPr>
        <p:txBody>
          <a:bodyPr/>
          <a:lstStyle/>
          <a:p>
            <a:r>
              <a:rPr lang="es-ES" b="1" dirty="0">
                <a:solidFill>
                  <a:schemeClr val="accent4">
                    <a:lumMod val="60000"/>
                    <a:lumOff val="40000"/>
                  </a:schemeClr>
                </a:solidFill>
                <a:effectLst>
                  <a:outerShdw blurRad="38100" dist="38100" dir="2700000" algn="tl">
                    <a:srgbClr val="000000">
                      <a:alpha val="43137"/>
                    </a:srgbClr>
                  </a:outerShdw>
                </a:effectLst>
              </a:rPr>
              <a:t>Escapar de la mundanidad espiritual…</a:t>
            </a:r>
            <a:endParaRPr lang="es-CL"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907CD9F2-FCAD-426F-A251-C89CE3AB05BC}"/>
              </a:ext>
            </a:extLst>
          </p:cNvPr>
          <p:cNvSpPr>
            <a:spLocks noGrp="1"/>
          </p:cNvSpPr>
          <p:nvPr>
            <p:ph idx="1"/>
          </p:nvPr>
        </p:nvSpPr>
        <p:spPr>
          <a:xfrm>
            <a:off x="540327" y="1288472"/>
            <a:ext cx="11319164" cy="5306292"/>
          </a:xfrm>
        </p:spPr>
        <p:txBody>
          <a:bodyPr>
            <a:normAutofit fontScale="92500"/>
          </a:bodyPr>
          <a:lstStyle/>
          <a:p>
            <a:pPr marL="0" indent="0">
              <a:lnSpc>
                <a:spcPct val="110000"/>
              </a:lnSpc>
              <a:buNone/>
            </a:pPr>
            <a:r>
              <a:rPr lang="es-ES" dirty="0"/>
              <a:t>	</a:t>
            </a:r>
            <a:r>
              <a:rPr lang="es-ES" dirty="0">
                <a:solidFill>
                  <a:schemeClr val="bg1"/>
                </a:solidFill>
              </a:rPr>
              <a:t>«Quien ha caído en esta mundanidad mira de arriba y de lejos, rechaza la profecía de los hermanos, descalifica a quien lo cuestione, destaca constantemente los errores ajenos y se obsesiona por la apariencia. Ha replegado la referencia del corazón al horizonte cerrado de su inmanencia y sus intereses y, como consecuencia de esto, no aprende de sus pecados ni está auténticamente abierto al perdón. Es una tremenda corrupción con apariencia de bien. Hay que evitarla poniendo a la Iglesia en movimiento de salida de sí, de misión centrada en Jesucristo, de entrega a los pobres. ¡Dios nos libre de una Iglesia mundana bajo ropajes espirituales o pastorales! Esta mundanidad asfixiante se sana tomándole el gusto al aire puro del Espíritu Santo, que nos libera de estar centrados en nosotros mismos, escondidos en una apariencia religiosa vacía de Dios. ¡No nos dejemos robar el Evangelio!» </a:t>
            </a:r>
            <a:r>
              <a:rPr lang="es-ES" sz="2000" dirty="0">
                <a:solidFill>
                  <a:schemeClr val="bg1"/>
                </a:solidFill>
              </a:rPr>
              <a:t>(Francisco, </a:t>
            </a:r>
            <a:r>
              <a:rPr lang="es-ES" sz="2000" dirty="0" err="1">
                <a:solidFill>
                  <a:schemeClr val="bg1"/>
                </a:solidFill>
              </a:rPr>
              <a:t>Evangelii</a:t>
            </a:r>
            <a:r>
              <a:rPr lang="es-ES" sz="2000" dirty="0">
                <a:solidFill>
                  <a:schemeClr val="bg1"/>
                </a:solidFill>
              </a:rPr>
              <a:t> </a:t>
            </a:r>
            <a:r>
              <a:rPr lang="es-ES" sz="2000" dirty="0" err="1">
                <a:solidFill>
                  <a:schemeClr val="bg1"/>
                </a:solidFill>
              </a:rPr>
              <a:t>gaudium</a:t>
            </a:r>
            <a:r>
              <a:rPr lang="es-ES" sz="2000" dirty="0">
                <a:solidFill>
                  <a:schemeClr val="bg1"/>
                </a:solidFill>
              </a:rPr>
              <a:t>, 97)</a:t>
            </a:r>
            <a:endParaRPr lang="es-CL" dirty="0">
              <a:solidFill>
                <a:schemeClr val="bg1"/>
              </a:solidFill>
            </a:endParaRPr>
          </a:p>
        </p:txBody>
      </p:sp>
    </p:spTree>
    <p:extLst>
      <p:ext uri="{BB962C8B-B14F-4D97-AF65-F5344CB8AC3E}">
        <p14:creationId xmlns:p14="http://schemas.microsoft.com/office/powerpoint/2010/main" val="318404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60948-FB49-4FFA-8FE1-DA2C9703B87B}"/>
              </a:ext>
            </a:extLst>
          </p:cNvPr>
          <p:cNvSpPr>
            <a:spLocks noGrp="1"/>
          </p:cNvSpPr>
          <p:nvPr>
            <p:ph type="title"/>
          </p:nvPr>
        </p:nvSpPr>
        <p:spPr>
          <a:xfrm>
            <a:off x="838200" y="365125"/>
            <a:ext cx="10515600" cy="757093"/>
          </a:xfrm>
        </p:spPr>
        <p:txBody>
          <a:bodyPr>
            <a:normAutofit/>
          </a:bodyPr>
          <a:lstStyle/>
          <a:p>
            <a:r>
              <a:rPr lang="es-ES" sz="4000" b="1" dirty="0">
                <a:solidFill>
                  <a:schemeClr val="accent6">
                    <a:lumMod val="50000"/>
                  </a:schemeClr>
                </a:solidFill>
                <a:effectLst>
                  <a:outerShdw blurRad="38100" dist="38100" dir="2700000" algn="tl">
                    <a:srgbClr val="000000">
                      <a:alpha val="43137"/>
                    </a:srgbClr>
                  </a:outerShdw>
                </a:effectLst>
              </a:rPr>
              <a:t>3. Que nuestras heridas nos enseñen misericordia</a:t>
            </a:r>
            <a:endParaRPr lang="es-CL" sz="4000" b="1" dirty="0">
              <a:solidFill>
                <a:schemeClr val="accent6">
                  <a:lumMod val="5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936502FD-A74C-469C-A0A8-9E12CDC461F7}"/>
              </a:ext>
            </a:extLst>
          </p:cNvPr>
          <p:cNvSpPr>
            <a:spLocks noGrp="1"/>
          </p:cNvSpPr>
          <p:nvPr>
            <p:ph idx="1"/>
          </p:nvPr>
        </p:nvSpPr>
        <p:spPr>
          <a:xfrm>
            <a:off x="706581" y="1233054"/>
            <a:ext cx="11194474" cy="5361709"/>
          </a:xfrm>
        </p:spPr>
        <p:txBody>
          <a:bodyPr>
            <a:normAutofit/>
          </a:bodyPr>
          <a:lstStyle/>
          <a:p>
            <a:pPr marL="0" indent="0">
              <a:lnSpc>
                <a:spcPct val="100000"/>
              </a:lnSpc>
              <a:buNone/>
            </a:pPr>
            <a:r>
              <a:rPr lang="es-ES" dirty="0"/>
              <a:t>	«Aceptar los aciertos, así como los límites personales y comunitarios, lejos de ser una noticia más se vuelve el puntapié inicial de todo auténtico proceso de conversión y transformación. Nunca nos olvidemos que </a:t>
            </a:r>
            <a:r>
              <a:rPr lang="es-ES" b="1" dirty="0">
                <a:solidFill>
                  <a:srgbClr val="FF0000"/>
                </a:solidFill>
              </a:rPr>
              <a:t>Jesucristo resucitado se presenta a los suyos con sus llagas</a:t>
            </a:r>
            <a:r>
              <a:rPr lang="es-ES" dirty="0"/>
              <a:t>. Es más, precisamente desde sus llagas es donde Tomás puede confesar la fe. Estamos invitados a no disimular, esconder o encubrir nuestras llagas.</a:t>
            </a:r>
          </a:p>
          <a:p>
            <a:pPr marL="0" indent="0">
              <a:lnSpc>
                <a:spcPct val="100000"/>
              </a:lnSpc>
              <a:buNone/>
            </a:pPr>
            <a:r>
              <a:rPr lang="es-ES" dirty="0"/>
              <a:t>	</a:t>
            </a:r>
            <a:r>
              <a:rPr lang="es-ES" b="1" dirty="0">
                <a:solidFill>
                  <a:srgbClr val="FF0000"/>
                </a:solidFill>
              </a:rPr>
              <a:t>Una Iglesia llagada es capaz de comprender y conmoverse por las llagas del mundo de hoy</a:t>
            </a:r>
            <a:r>
              <a:rPr lang="es-ES" dirty="0"/>
              <a:t>, hacerlas suyas, sufrirlas, acompañarlas y moverse para buscar sanarlas. </a:t>
            </a:r>
            <a:r>
              <a:rPr lang="es-ES" b="1" dirty="0">
                <a:solidFill>
                  <a:srgbClr val="FF0000"/>
                </a:solidFill>
              </a:rPr>
              <a:t>Una Iglesia con llagas no se pone en el centro</a:t>
            </a:r>
            <a:r>
              <a:rPr lang="es-ES" dirty="0"/>
              <a:t>, no se cree perfecta, no busca encubrir y disimular su mal, sino que pone allí al único que puede sanar las heridas y tiene un nombre: Jesucristo».</a:t>
            </a:r>
            <a:r>
              <a:rPr lang="es-CL" b="1" dirty="0">
                <a:solidFill>
                  <a:srgbClr val="C00000"/>
                </a:solidFill>
                <a:effectLst>
                  <a:outerShdw blurRad="38100" dist="38100" dir="2700000" algn="tl">
                    <a:srgbClr val="000000">
                      <a:alpha val="43137"/>
                    </a:srgbClr>
                  </a:outerShdw>
                </a:effectLst>
              </a:rPr>
              <a:t> </a:t>
            </a:r>
            <a:r>
              <a:rPr lang="es-CL" sz="2000" dirty="0"/>
              <a:t>(Carta del Papa Francisco al pueblo de Dios que peregrina en Chile, 31 mayo 2018)</a:t>
            </a:r>
          </a:p>
          <a:p>
            <a:pPr marL="0" indent="0">
              <a:lnSpc>
                <a:spcPct val="100000"/>
              </a:lnSpc>
              <a:buNone/>
            </a:pPr>
            <a:endParaRPr lang="es-ES" dirty="0"/>
          </a:p>
          <a:p>
            <a:pPr>
              <a:lnSpc>
                <a:spcPct val="100000"/>
              </a:lnSpc>
            </a:pPr>
            <a:endParaRPr lang="es-CL" dirty="0"/>
          </a:p>
        </p:txBody>
      </p:sp>
    </p:spTree>
    <p:extLst>
      <p:ext uri="{BB962C8B-B14F-4D97-AF65-F5344CB8AC3E}">
        <p14:creationId xmlns:p14="http://schemas.microsoft.com/office/powerpoint/2010/main" val="148496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A6FFC-6AF4-412D-A444-DD8127498174}"/>
              </a:ext>
            </a:extLst>
          </p:cNvPr>
          <p:cNvSpPr>
            <a:spLocks noGrp="1"/>
          </p:cNvSpPr>
          <p:nvPr>
            <p:ph type="title"/>
          </p:nvPr>
        </p:nvSpPr>
        <p:spPr>
          <a:xfrm>
            <a:off x="838200" y="309708"/>
            <a:ext cx="10515600" cy="1131166"/>
          </a:xfrm>
        </p:spPr>
        <p:txBody>
          <a:bodyPr/>
          <a:lstStyle/>
          <a:p>
            <a:r>
              <a:rPr lang="es-ES" b="1" dirty="0">
                <a:solidFill>
                  <a:schemeClr val="accent4">
                    <a:lumMod val="60000"/>
                    <a:lumOff val="40000"/>
                  </a:schemeClr>
                </a:solidFill>
                <a:effectLst>
                  <a:outerShdw blurRad="38100" dist="38100" dir="2700000" algn="tl">
                    <a:srgbClr val="000000">
                      <a:alpha val="43137"/>
                    </a:srgbClr>
                  </a:outerShdw>
                </a:effectLst>
              </a:rPr>
              <a:t>Salir de las redes de muerte…</a:t>
            </a:r>
            <a:endParaRPr lang="es-CL"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676B4D31-093D-41E7-8513-652FC0492079}"/>
              </a:ext>
            </a:extLst>
          </p:cNvPr>
          <p:cNvSpPr>
            <a:spLocks noGrp="1"/>
          </p:cNvSpPr>
          <p:nvPr>
            <p:ph idx="1"/>
          </p:nvPr>
        </p:nvSpPr>
        <p:spPr>
          <a:xfrm>
            <a:off x="838200" y="1676400"/>
            <a:ext cx="10515600" cy="4816473"/>
          </a:xfrm>
        </p:spPr>
        <p:txBody>
          <a:bodyPr>
            <a:normAutofit/>
          </a:bodyPr>
          <a:lstStyle/>
          <a:p>
            <a:pPr marL="0" indent="0">
              <a:lnSpc>
                <a:spcPct val="114000"/>
              </a:lnSpc>
              <a:buNone/>
            </a:pPr>
            <a:r>
              <a:rPr lang="es-ES" sz="3200" dirty="0">
                <a:solidFill>
                  <a:schemeClr val="bg1"/>
                </a:solidFill>
              </a:rPr>
              <a:t>	«[Jesús] Nos vuelve a cargar sobre sus hombros una y otra vez. Nadie podrá quitarnos la dignidad que nos otorga este amor infinito e inquebrantable. Él nos permite levantar la cabeza y volver a empezar, con una ternura que nunca nos desilusiona y que siempre puede devolvernos la alegría. No huyamos de la resurrección de Jesús, nunca nos declaremos muertos, pase lo que pase. ¡Que nada pueda más que su vida que nos lanza hacia adelante!» </a:t>
            </a:r>
            <a:r>
              <a:rPr lang="es-ES" sz="2000" dirty="0">
                <a:solidFill>
                  <a:schemeClr val="bg1"/>
                </a:solidFill>
              </a:rPr>
              <a:t>(Francisco, </a:t>
            </a:r>
            <a:r>
              <a:rPr lang="es-ES" sz="2000" dirty="0" err="1">
                <a:solidFill>
                  <a:schemeClr val="bg1"/>
                </a:solidFill>
              </a:rPr>
              <a:t>Evangelii</a:t>
            </a:r>
            <a:r>
              <a:rPr lang="es-ES" sz="2000" dirty="0">
                <a:solidFill>
                  <a:schemeClr val="bg1"/>
                </a:solidFill>
              </a:rPr>
              <a:t> </a:t>
            </a:r>
            <a:r>
              <a:rPr lang="es-ES" sz="2000" dirty="0" err="1">
                <a:solidFill>
                  <a:schemeClr val="bg1"/>
                </a:solidFill>
              </a:rPr>
              <a:t>gaudium</a:t>
            </a:r>
            <a:r>
              <a:rPr lang="es-ES" sz="2000" dirty="0">
                <a:solidFill>
                  <a:schemeClr val="bg1"/>
                </a:solidFill>
              </a:rPr>
              <a:t> 3)</a:t>
            </a:r>
            <a:endParaRPr lang="es-CL" sz="3200" dirty="0">
              <a:solidFill>
                <a:schemeClr val="bg1"/>
              </a:solidFill>
            </a:endParaRPr>
          </a:p>
        </p:txBody>
      </p:sp>
    </p:spTree>
    <p:extLst>
      <p:ext uri="{BB962C8B-B14F-4D97-AF65-F5344CB8AC3E}">
        <p14:creationId xmlns:p14="http://schemas.microsoft.com/office/powerpoint/2010/main" val="28874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xternal-preview.redd.it/cuiM0YGksyem74PhUYFwRN1OGKzZnBZoRTf5Fv2-HSY.jpg?auto=webp&amp;s=565dad08c7fbbb657bed0b48a6844d87fe294b22">
            <a:extLst>
              <a:ext uri="{FF2B5EF4-FFF2-40B4-BE49-F238E27FC236}">
                <a16:creationId xmlns:a16="http://schemas.microsoft.com/office/drawing/2014/main" id="{3581F173-CB1E-4711-A332-8550E51BD2B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512" r="6087"/>
          <a:stretch/>
        </p:blipFill>
        <p:spPr bwMode="auto">
          <a:xfrm>
            <a:off x="0" y="-13813"/>
            <a:ext cx="12192000" cy="687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5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2270FFE-6331-44AD-9C1D-41BC2096C853}"/>
              </a:ext>
            </a:extLst>
          </p:cNvPr>
          <p:cNvSpPr>
            <a:spLocks noGrp="1"/>
          </p:cNvSpPr>
          <p:nvPr>
            <p:ph type="title"/>
          </p:nvPr>
        </p:nvSpPr>
        <p:spPr>
          <a:xfrm>
            <a:off x="838200" y="365126"/>
            <a:ext cx="10515600" cy="840220"/>
          </a:xfrm>
        </p:spPr>
        <p:txBody>
          <a:bodyPr/>
          <a:lstStyle/>
          <a:p>
            <a:r>
              <a:rPr lang="es-ES" b="1" dirty="0">
                <a:solidFill>
                  <a:srgbClr val="AC2C04"/>
                </a:solidFill>
                <a:effectLst>
                  <a:outerShdw blurRad="38100" dist="38100" dir="2700000" algn="tl">
                    <a:srgbClr val="000000">
                      <a:alpha val="43137"/>
                    </a:srgbClr>
                  </a:outerShdw>
                </a:effectLst>
              </a:rPr>
              <a:t>Punto de partida</a:t>
            </a:r>
            <a:r>
              <a:rPr lang="es-ES" dirty="0"/>
              <a:t>:</a:t>
            </a:r>
            <a:endParaRPr lang="es-CL" dirty="0"/>
          </a:p>
        </p:txBody>
      </p:sp>
      <p:sp>
        <p:nvSpPr>
          <p:cNvPr id="6" name="Marcador de contenido 5">
            <a:extLst>
              <a:ext uri="{FF2B5EF4-FFF2-40B4-BE49-F238E27FC236}">
                <a16:creationId xmlns:a16="http://schemas.microsoft.com/office/drawing/2014/main" id="{EC15B0F0-F231-4CD5-A849-1F26B3B4E962}"/>
              </a:ext>
            </a:extLst>
          </p:cNvPr>
          <p:cNvSpPr>
            <a:spLocks noGrp="1"/>
          </p:cNvSpPr>
          <p:nvPr>
            <p:ph idx="1"/>
          </p:nvPr>
        </p:nvSpPr>
        <p:spPr>
          <a:xfrm>
            <a:off x="595745" y="1205345"/>
            <a:ext cx="11083637" cy="5430981"/>
          </a:xfrm>
        </p:spPr>
        <p:txBody>
          <a:bodyPr>
            <a:normAutofit/>
          </a:bodyPr>
          <a:lstStyle/>
          <a:p>
            <a:pPr>
              <a:lnSpc>
                <a:spcPct val="100000"/>
              </a:lnSpc>
            </a:pPr>
            <a:r>
              <a:rPr lang="es-ES" dirty="0"/>
              <a:t>Renovar la conciencia de que </a:t>
            </a:r>
            <a:r>
              <a:rPr lang="es-ES" b="1" dirty="0"/>
              <a:t>la Iglesia es un misterio</a:t>
            </a:r>
            <a:r>
              <a:rPr lang="es-ES" dirty="0"/>
              <a:t>, en el cual se manifiesta el estilo más propio del actuar de Dios.</a:t>
            </a:r>
          </a:p>
          <a:p>
            <a:pPr>
              <a:lnSpc>
                <a:spcPct val="100000"/>
              </a:lnSpc>
            </a:pPr>
            <a:r>
              <a:rPr lang="es-ES" dirty="0"/>
              <a:t>De los misterios es preferible hablar con imágenes.</a:t>
            </a:r>
          </a:p>
          <a:p>
            <a:pPr>
              <a:lnSpc>
                <a:spcPct val="100000"/>
              </a:lnSpc>
            </a:pPr>
            <a:r>
              <a:rPr lang="es-ES" b="1" i="1" dirty="0"/>
              <a:t>Vaticano</a:t>
            </a:r>
            <a:r>
              <a:rPr lang="es-ES" b="1" dirty="0"/>
              <a:t> </a:t>
            </a:r>
            <a:r>
              <a:rPr lang="es-ES" b="1" i="1" dirty="0"/>
              <a:t>II</a:t>
            </a:r>
            <a:r>
              <a:rPr lang="es-ES" dirty="0"/>
              <a:t>: «En todo tiempo y en todo pueblo es agradable a Dios quien le teme y practica la justicia. Sin embargo</a:t>
            </a:r>
            <a:r>
              <a:rPr lang="es-ES" b="1" dirty="0"/>
              <a:t>, </a:t>
            </a:r>
            <a:r>
              <a:rPr lang="es-ES" b="1" dirty="0">
                <a:solidFill>
                  <a:srgbClr val="FF0000"/>
                </a:solidFill>
              </a:rPr>
              <a:t>fue voluntad de Dios el santificar y salvar a los hombres</a:t>
            </a:r>
            <a:r>
              <a:rPr lang="es-ES" dirty="0"/>
              <a:t>, no aisladamente, sin conexión alguna de unos con otros, sino</a:t>
            </a:r>
            <a:r>
              <a:rPr lang="es-ES" b="1" dirty="0"/>
              <a:t> </a:t>
            </a:r>
            <a:r>
              <a:rPr lang="es-ES" b="1" dirty="0">
                <a:solidFill>
                  <a:srgbClr val="FF0000"/>
                </a:solidFill>
              </a:rPr>
              <a:t>constituyendo un pueblo</a:t>
            </a:r>
            <a:r>
              <a:rPr lang="es-ES" dirty="0"/>
              <a:t>, que le confesara en verdad y le sirviera santamente. Por ello eligió al pueblo de Israel como pueblo suyo, pactó con él una alianza y le instruyó gradualmente, </a:t>
            </a:r>
            <a:r>
              <a:rPr lang="es-ES" b="1" dirty="0">
                <a:solidFill>
                  <a:srgbClr val="FF0000"/>
                </a:solidFill>
              </a:rPr>
              <a:t>revelándose a Sí mismo </a:t>
            </a:r>
            <a:r>
              <a:rPr lang="es-ES" dirty="0"/>
              <a:t>y los designios de su voluntad a través de la historia de este pueblo, y santificándolo para Sí.» </a:t>
            </a:r>
            <a:r>
              <a:rPr lang="es-ES" sz="2000" dirty="0"/>
              <a:t>(Vaticano II, </a:t>
            </a:r>
            <a:r>
              <a:rPr lang="es-ES" sz="2000" i="1" dirty="0"/>
              <a:t>Lumen </a:t>
            </a:r>
            <a:r>
              <a:rPr lang="es-ES" sz="2000" i="1" dirty="0" err="1"/>
              <a:t>gentium</a:t>
            </a:r>
            <a:r>
              <a:rPr lang="es-ES" sz="2000" i="1" dirty="0"/>
              <a:t> </a:t>
            </a:r>
            <a:r>
              <a:rPr lang="es-ES" sz="2000" dirty="0" err="1"/>
              <a:t>nº</a:t>
            </a:r>
            <a:r>
              <a:rPr lang="es-ES" sz="2000" dirty="0"/>
              <a:t> 9)</a:t>
            </a:r>
            <a:endParaRPr lang="es-ES" dirty="0"/>
          </a:p>
        </p:txBody>
      </p:sp>
    </p:spTree>
    <p:extLst>
      <p:ext uri="{BB962C8B-B14F-4D97-AF65-F5344CB8AC3E}">
        <p14:creationId xmlns:p14="http://schemas.microsoft.com/office/powerpoint/2010/main" val="10986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F6275-D01C-4B32-AD2C-135DAED0F58A}"/>
              </a:ext>
            </a:extLst>
          </p:cNvPr>
          <p:cNvSpPr>
            <a:spLocks noGrp="1"/>
          </p:cNvSpPr>
          <p:nvPr>
            <p:ph type="title"/>
          </p:nvPr>
        </p:nvSpPr>
        <p:spPr>
          <a:xfrm>
            <a:off x="838200" y="365126"/>
            <a:ext cx="10515600" cy="761310"/>
          </a:xfrm>
        </p:spPr>
        <p:txBody>
          <a:bodyPr/>
          <a:lstStyle/>
          <a:p>
            <a:r>
              <a:rPr lang="es-ES" b="1" dirty="0">
                <a:solidFill>
                  <a:schemeClr val="accent4">
                    <a:lumMod val="40000"/>
                    <a:lumOff val="60000"/>
                  </a:schemeClr>
                </a:solidFill>
                <a:effectLst>
                  <a:outerShdw blurRad="38100" dist="38100" dir="2700000" algn="tl">
                    <a:srgbClr val="000000">
                      <a:alpha val="43137"/>
                    </a:srgbClr>
                  </a:outerShdw>
                </a:effectLst>
                <a:latin typeface="+mn-lt"/>
              </a:rPr>
              <a:t>Consecuencias pastorales 1</a:t>
            </a:r>
            <a:endParaRPr lang="es-CL" b="1" dirty="0">
              <a:solidFill>
                <a:schemeClr val="accent4">
                  <a:lumMod val="40000"/>
                  <a:lumOff val="60000"/>
                </a:schemeClr>
              </a:solidFill>
              <a:effectLst>
                <a:outerShdw blurRad="38100" dist="38100" dir="2700000" algn="tl">
                  <a:srgbClr val="000000">
                    <a:alpha val="43137"/>
                  </a:srgbClr>
                </a:outerShdw>
              </a:effectLst>
              <a:latin typeface="+mn-lt"/>
            </a:endParaRPr>
          </a:p>
        </p:txBody>
      </p:sp>
      <p:sp>
        <p:nvSpPr>
          <p:cNvPr id="3" name="Marcador de contenido 2">
            <a:extLst>
              <a:ext uri="{FF2B5EF4-FFF2-40B4-BE49-F238E27FC236}">
                <a16:creationId xmlns:a16="http://schemas.microsoft.com/office/drawing/2014/main" id="{548DAFE2-B93D-4A05-93AA-F28C10DC90E1}"/>
              </a:ext>
            </a:extLst>
          </p:cNvPr>
          <p:cNvSpPr>
            <a:spLocks noGrp="1"/>
          </p:cNvSpPr>
          <p:nvPr>
            <p:ph idx="1"/>
          </p:nvPr>
        </p:nvSpPr>
        <p:spPr>
          <a:xfrm>
            <a:off x="410817" y="1232452"/>
            <a:ext cx="11370366" cy="5260422"/>
          </a:xfrm>
        </p:spPr>
        <p:txBody>
          <a:bodyPr>
            <a:noAutofit/>
          </a:bodyPr>
          <a:lstStyle/>
          <a:p>
            <a:pPr marL="457200" lvl="0" indent="-457200" defTabSz="457200">
              <a:lnSpc>
                <a:spcPct val="100000"/>
              </a:lnSpc>
              <a:buClr>
                <a:srgbClr val="F5A408"/>
              </a:buClr>
              <a:buSzPct val="80000"/>
              <a:buFont typeface="+mj-lt"/>
              <a:buAutoNum type="arabicPeriod"/>
            </a:pPr>
            <a:r>
              <a:rPr lang="es-ES_tradnl" sz="4400" dirty="0">
                <a:solidFill>
                  <a:prstClr val="white"/>
                </a:solidFill>
                <a:latin typeface="Calibri Light" panose="020F0302020204030204" pitchFamily="34" charset="0"/>
                <a:ea typeface="+mj-ea"/>
                <a:cs typeface="Calibri Light" panose="020F0302020204030204" pitchFamily="34" charset="0"/>
              </a:rPr>
              <a:t>Dios ama a toda persona que practica la justicia en el trato con sus hermanos, con la naturaleza y que respeta a Dios. Por lo mismo la Iglesia no posee la exclusividad de la salvación. Necesitamos considerar como “compañeros de camino” a muchos “no creyentes”.</a:t>
            </a:r>
            <a:endParaRPr lang="es-ES_tradnl" sz="4400" dirty="0">
              <a:solidFill>
                <a:srgbClr val="FFFF00"/>
              </a:solidFill>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5745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F6275-D01C-4B32-AD2C-135DAED0F58A}"/>
              </a:ext>
            </a:extLst>
          </p:cNvPr>
          <p:cNvSpPr>
            <a:spLocks noGrp="1"/>
          </p:cNvSpPr>
          <p:nvPr>
            <p:ph type="title"/>
          </p:nvPr>
        </p:nvSpPr>
        <p:spPr>
          <a:xfrm>
            <a:off x="838200" y="365126"/>
            <a:ext cx="10515600" cy="761310"/>
          </a:xfrm>
        </p:spPr>
        <p:txBody>
          <a:bodyPr/>
          <a:lstStyle/>
          <a:p>
            <a:r>
              <a:rPr lang="es-ES" b="1" dirty="0">
                <a:solidFill>
                  <a:schemeClr val="accent4">
                    <a:lumMod val="40000"/>
                    <a:lumOff val="60000"/>
                  </a:schemeClr>
                </a:solidFill>
                <a:effectLst>
                  <a:outerShdw blurRad="38100" dist="38100" dir="2700000" algn="tl">
                    <a:srgbClr val="000000">
                      <a:alpha val="43137"/>
                    </a:srgbClr>
                  </a:outerShdw>
                </a:effectLst>
                <a:latin typeface="+mn-lt"/>
              </a:rPr>
              <a:t>Consecuencias pastorales 2</a:t>
            </a:r>
            <a:endParaRPr lang="es-CL" b="1" dirty="0">
              <a:solidFill>
                <a:schemeClr val="accent4">
                  <a:lumMod val="40000"/>
                  <a:lumOff val="60000"/>
                </a:schemeClr>
              </a:solidFill>
              <a:effectLst>
                <a:outerShdw blurRad="38100" dist="38100" dir="2700000" algn="tl">
                  <a:srgbClr val="000000">
                    <a:alpha val="43137"/>
                  </a:srgbClr>
                </a:outerShdw>
              </a:effectLst>
              <a:latin typeface="+mn-lt"/>
            </a:endParaRPr>
          </a:p>
        </p:txBody>
      </p:sp>
      <p:sp>
        <p:nvSpPr>
          <p:cNvPr id="3" name="Marcador de contenido 2">
            <a:extLst>
              <a:ext uri="{FF2B5EF4-FFF2-40B4-BE49-F238E27FC236}">
                <a16:creationId xmlns:a16="http://schemas.microsoft.com/office/drawing/2014/main" id="{548DAFE2-B93D-4A05-93AA-F28C10DC90E1}"/>
              </a:ext>
            </a:extLst>
          </p:cNvPr>
          <p:cNvSpPr>
            <a:spLocks noGrp="1"/>
          </p:cNvSpPr>
          <p:nvPr>
            <p:ph idx="1"/>
          </p:nvPr>
        </p:nvSpPr>
        <p:spPr>
          <a:xfrm>
            <a:off x="410817" y="1232452"/>
            <a:ext cx="11532654" cy="5260422"/>
          </a:xfrm>
        </p:spPr>
        <p:txBody>
          <a:bodyPr>
            <a:noAutofit/>
          </a:bodyPr>
          <a:lstStyle/>
          <a:p>
            <a:pPr marL="457200" lvl="0" indent="-457200" defTabSz="457200">
              <a:lnSpc>
                <a:spcPct val="100000"/>
              </a:lnSpc>
              <a:buClr>
                <a:srgbClr val="F5A408"/>
              </a:buClr>
              <a:buSzPct val="80000"/>
              <a:buFont typeface="+mj-lt"/>
              <a:buAutoNum type="arabicPeriod"/>
            </a:pPr>
            <a:r>
              <a:rPr lang="es-ES_tradnl" sz="2200" dirty="0">
                <a:solidFill>
                  <a:prstClr val="white"/>
                </a:solidFill>
                <a:ea typeface="+mj-ea"/>
                <a:cs typeface="Calibri Light" panose="020F0302020204030204" pitchFamily="34" charset="0"/>
              </a:rPr>
              <a:t>Dios ama a toda persona que practica la justicia y respeta a Dios.</a:t>
            </a:r>
          </a:p>
          <a:p>
            <a:pPr marL="457200" lvl="0" indent="-457200" defTabSz="457200">
              <a:lnSpc>
                <a:spcPct val="100000"/>
              </a:lnSpc>
              <a:buClr>
                <a:srgbClr val="F5A408"/>
              </a:buClr>
              <a:buSzPct val="80000"/>
              <a:buFont typeface="+mj-lt"/>
              <a:buAutoNum type="arabicPeriod"/>
            </a:pPr>
            <a:r>
              <a:rPr lang="es-ES_tradnl" sz="3500" dirty="0">
                <a:solidFill>
                  <a:prstClr val="white"/>
                </a:solidFill>
                <a:ea typeface="+mj-ea"/>
                <a:cs typeface="Calibri Light" panose="020F0302020204030204" pitchFamily="34" charset="0"/>
              </a:rPr>
              <a:t>Dios quiere salvarnos “como pueblo” y no aisladamente. Para realizar esta voluntad salvífica hace “Alianza” con Israel: «</a:t>
            </a:r>
            <a:r>
              <a:rPr lang="es-ES_tradnl" sz="3500" b="1" dirty="0">
                <a:solidFill>
                  <a:schemeClr val="bg1"/>
                </a:solidFill>
                <a:ea typeface="+mj-ea"/>
                <a:cs typeface="Calibri Light" panose="020F0302020204030204" pitchFamily="34" charset="0"/>
              </a:rPr>
              <a:t>Ellos serán mi Pueblo y yo seré su Dios. Les daré un corazón íntegro y una conducta íntegra, a fin de que me respeten constantemente, para su propia felicidad y la de sus hijos después de ellos. Estableceré con ellos una alianza eterna, por la cual nunca dejaré de seguirlos para hacerles el bien, y pondré mi temor en sus corazones, para que nunca se aparten de mí»</a:t>
            </a:r>
            <a:r>
              <a:rPr lang="es-ES_tradnl" sz="3500" dirty="0">
                <a:solidFill>
                  <a:schemeClr val="bg1"/>
                </a:solidFill>
                <a:ea typeface="+mj-ea"/>
                <a:cs typeface="Calibri Light" panose="020F0302020204030204" pitchFamily="34" charset="0"/>
              </a:rPr>
              <a:t>.</a:t>
            </a:r>
            <a:r>
              <a:rPr lang="es-ES_tradnl" sz="3600" i="1" dirty="0">
                <a:solidFill>
                  <a:prstClr val="white"/>
                </a:solidFill>
                <a:ea typeface="+mj-ea"/>
                <a:cs typeface="Calibri Light" panose="020F0302020204030204" pitchFamily="34" charset="0"/>
              </a:rPr>
              <a:t> </a:t>
            </a:r>
            <a:r>
              <a:rPr lang="es-ES_tradnl" i="1" dirty="0">
                <a:solidFill>
                  <a:prstClr val="white"/>
                </a:solidFill>
                <a:ea typeface="+mj-ea"/>
                <a:cs typeface="Calibri Light" panose="020F0302020204030204" pitchFamily="34" charset="0"/>
              </a:rPr>
              <a:t>(Jeremías 32,38-40)</a:t>
            </a:r>
            <a:endParaRPr lang="es-ES_tradnl" sz="3500" i="1" dirty="0">
              <a:solidFill>
                <a:schemeClr val="bg1"/>
              </a:solidFill>
              <a:ea typeface="+mj-ea"/>
              <a:cs typeface="Calibri Light" panose="020F0302020204030204" pitchFamily="34" charset="0"/>
            </a:endParaRPr>
          </a:p>
        </p:txBody>
      </p:sp>
    </p:spTree>
    <p:extLst>
      <p:ext uri="{BB962C8B-B14F-4D97-AF65-F5344CB8AC3E}">
        <p14:creationId xmlns:p14="http://schemas.microsoft.com/office/powerpoint/2010/main" val="29643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F6275-D01C-4B32-AD2C-135DAED0F58A}"/>
              </a:ext>
            </a:extLst>
          </p:cNvPr>
          <p:cNvSpPr>
            <a:spLocks noGrp="1"/>
          </p:cNvSpPr>
          <p:nvPr>
            <p:ph type="title"/>
          </p:nvPr>
        </p:nvSpPr>
        <p:spPr>
          <a:xfrm>
            <a:off x="838200" y="365126"/>
            <a:ext cx="10515600" cy="761310"/>
          </a:xfrm>
        </p:spPr>
        <p:txBody>
          <a:bodyPr/>
          <a:lstStyle/>
          <a:p>
            <a:r>
              <a:rPr lang="es-ES" b="1" dirty="0">
                <a:solidFill>
                  <a:schemeClr val="accent4">
                    <a:lumMod val="40000"/>
                    <a:lumOff val="60000"/>
                  </a:schemeClr>
                </a:solidFill>
                <a:effectLst>
                  <a:outerShdw blurRad="38100" dist="38100" dir="2700000" algn="tl">
                    <a:srgbClr val="000000">
                      <a:alpha val="43137"/>
                    </a:srgbClr>
                  </a:outerShdw>
                </a:effectLst>
                <a:latin typeface="+mn-lt"/>
              </a:rPr>
              <a:t>Consecuencias pastorales 3</a:t>
            </a:r>
            <a:endParaRPr lang="es-CL" b="1" dirty="0">
              <a:solidFill>
                <a:schemeClr val="accent4">
                  <a:lumMod val="40000"/>
                  <a:lumOff val="60000"/>
                </a:schemeClr>
              </a:solidFill>
              <a:effectLst>
                <a:outerShdw blurRad="38100" dist="38100" dir="2700000" algn="tl">
                  <a:srgbClr val="000000">
                    <a:alpha val="43137"/>
                  </a:srgbClr>
                </a:outerShdw>
              </a:effectLst>
              <a:latin typeface="+mn-lt"/>
            </a:endParaRPr>
          </a:p>
        </p:txBody>
      </p:sp>
      <p:sp>
        <p:nvSpPr>
          <p:cNvPr id="3" name="Marcador de contenido 2">
            <a:extLst>
              <a:ext uri="{FF2B5EF4-FFF2-40B4-BE49-F238E27FC236}">
                <a16:creationId xmlns:a16="http://schemas.microsoft.com/office/drawing/2014/main" id="{548DAFE2-B93D-4A05-93AA-F28C10DC90E1}"/>
              </a:ext>
            </a:extLst>
          </p:cNvPr>
          <p:cNvSpPr>
            <a:spLocks noGrp="1"/>
          </p:cNvSpPr>
          <p:nvPr>
            <p:ph idx="1"/>
          </p:nvPr>
        </p:nvSpPr>
        <p:spPr>
          <a:xfrm>
            <a:off x="410817" y="1232452"/>
            <a:ext cx="11370366" cy="5260422"/>
          </a:xfrm>
        </p:spPr>
        <p:txBody>
          <a:bodyPr>
            <a:noAutofit/>
          </a:bodyPr>
          <a:lstStyle/>
          <a:p>
            <a:pPr marL="457200" lvl="0" indent="-457200" defTabSz="457200">
              <a:lnSpc>
                <a:spcPct val="100000"/>
              </a:lnSpc>
              <a:buClr>
                <a:srgbClr val="F5A408"/>
              </a:buClr>
              <a:buSzPct val="80000"/>
              <a:buFont typeface="+mj-lt"/>
              <a:buAutoNum type="arabicPeriod"/>
            </a:pPr>
            <a:r>
              <a:rPr lang="es-ES_tradnl" sz="2200" dirty="0">
                <a:solidFill>
                  <a:schemeClr val="bg1"/>
                </a:solidFill>
                <a:ea typeface="+mj-ea"/>
                <a:cs typeface="Calibri Light" panose="020F0302020204030204" pitchFamily="34" charset="0"/>
              </a:rPr>
              <a:t>Dios ama a toda persona que practica la justicia y respeta a Dios. </a:t>
            </a:r>
          </a:p>
          <a:p>
            <a:pPr marL="457200" lvl="0" indent="-457200" defTabSz="457200">
              <a:lnSpc>
                <a:spcPct val="100000"/>
              </a:lnSpc>
              <a:buClr>
                <a:srgbClr val="F5A408"/>
              </a:buClr>
              <a:buSzPct val="80000"/>
              <a:buFont typeface="+mj-lt"/>
              <a:buAutoNum type="arabicPeriod"/>
            </a:pPr>
            <a:r>
              <a:rPr lang="es-ES_tradnl" sz="2200" dirty="0">
                <a:solidFill>
                  <a:schemeClr val="bg1"/>
                </a:solidFill>
                <a:ea typeface="+mj-ea"/>
                <a:cs typeface="Calibri Light" panose="020F0302020204030204" pitchFamily="34" charset="0"/>
              </a:rPr>
              <a:t>Dios quiere salvarnos “como pueblo” y no aisladamente. </a:t>
            </a:r>
          </a:p>
          <a:p>
            <a:pPr marL="457200" lvl="0" indent="-457200" defTabSz="457200">
              <a:lnSpc>
                <a:spcPct val="100000"/>
              </a:lnSpc>
              <a:buClr>
                <a:srgbClr val="F5A408"/>
              </a:buClr>
              <a:buSzPct val="80000"/>
              <a:buFont typeface="+mj-lt"/>
              <a:buAutoNum type="arabicPeriod"/>
            </a:pPr>
            <a:r>
              <a:rPr lang="es-ES_tradnl" sz="3600" dirty="0">
                <a:solidFill>
                  <a:schemeClr val="bg1"/>
                </a:solidFill>
                <a:ea typeface="+mj-ea"/>
                <a:cs typeface="Calibri Light" panose="020F0302020204030204" pitchFamily="34" charset="0"/>
              </a:rPr>
              <a:t>Dios forma y hace madurar a su Pueblo invitándolo a entrar en intimidad con Él: «</a:t>
            </a:r>
            <a:r>
              <a:rPr lang="es-ES_tradnl" sz="3600" b="1" dirty="0">
                <a:solidFill>
                  <a:schemeClr val="bg1"/>
                </a:solidFill>
                <a:ea typeface="+mj-ea"/>
                <a:cs typeface="Calibri Light" panose="020F0302020204030204" pitchFamily="34" charset="0"/>
              </a:rPr>
              <a:t>Decidió Dios en su bondad y sabiduría revelarse a Sí mismo y dar a conocer el misterio de su voluntad … por medio de esta revelación, Dios invisible a causa de la abundancia de su amor, les habla a los hombres en calidad de amigos y conversa con ellos a fin de invitarlos a una alianza con Él y acogerlos en ella»</a:t>
            </a:r>
            <a:r>
              <a:rPr lang="es-ES_tradnl" sz="3600" dirty="0">
                <a:solidFill>
                  <a:schemeClr val="bg1"/>
                </a:solidFill>
                <a:ea typeface="+mj-ea"/>
                <a:cs typeface="Calibri Light" panose="020F0302020204030204" pitchFamily="34" charset="0"/>
              </a:rPr>
              <a:t>. </a:t>
            </a:r>
            <a:r>
              <a:rPr lang="es-ES_tradnl" sz="2200" dirty="0">
                <a:solidFill>
                  <a:schemeClr val="bg1"/>
                </a:solidFill>
                <a:ea typeface="+mj-ea"/>
                <a:cs typeface="Calibri Light" panose="020F0302020204030204" pitchFamily="34" charset="0"/>
              </a:rPr>
              <a:t>(Vaticano II, </a:t>
            </a:r>
            <a:r>
              <a:rPr lang="es-ES_tradnl" sz="2200" i="1" dirty="0">
                <a:solidFill>
                  <a:schemeClr val="bg1"/>
                </a:solidFill>
                <a:ea typeface="+mj-ea"/>
                <a:cs typeface="Calibri Light" panose="020F0302020204030204" pitchFamily="34" charset="0"/>
              </a:rPr>
              <a:t>Dei Verbum </a:t>
            </a:r>
            <a:r>
              <a:rPr lang="es-ES_tradnl" sz="2200" dirty="0" err="1">
                <a:solidFill>
                  <a:schemeClr val="bg1"/>
                </a:solidFill>
                <a:ea typeface="+mj-ea"/>
                <a:cs typeface="Calibri Light" panose="020F0302020204030204" pitchFamily="34" charset="0"/>
              </a:rPr>
              <a:t>nº</a:t>
            </a:r>
            <a:r>
              <a:rPr lang="es-ES_tradnl" sz="2200" dirty="0">
                <a:solidFill>
                  <a:schemeClr val="bg1"/>
                </a:solidFill>
                <a:ea typeface="+mj-ea"/>
                <a:cs typeface="Calibri Light" panose="020F0302020204030204" pitchFamily="34" charset="0"/>
              </a:rPr>
              <a:t> 2).</a:t>
            </a:r>
          </a:p>
        </p:txBody>
      </p:sp>
    </p:spTree>
    <p:extLst>
      <p:ext uri="{BB962C8B-B14F-4D97-AF65-F5344CB8AC3E}">
        <p14:creationId xmlns:p14="http://schemas.microsoft.com/office/powerpoint/2010/main" val="13623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F6275-D01C-4B32-AD2C-135DAED0F58A}"/>
              </a:ext>
            </a:extLst>
          </p:cNvPr>
          <p:cNvSpPr>
            <a:spLocks noGrp="1"/>
          </p:cNvSpPr>
          <p:nvPr>
            <p:ph type="title"/>
          </p:nvPr>
        </p:nvSpPr>
        <p:spPr>
          <a:xfrm>
            <a:off x="838200" y="365126"/>
            <a:ext cx="10515600" cy="761310"/>
          </a:xfrm>
        </p:spPr>
        <p:txBody>
          <a:bodyPr/>
          <a:lstStyle/>
          <a:p>
            <a:r>
              <a:rPr lang="es-ES" b="1" dirty="0">
                <a:solidFill>
                  <a:schemeClr val="accent4">
                    <a:lumMod val="40000"/>
                    <a:lumOff val="60000"/>
                  </a:schemeClr>
                </a:solidFill>
                <a:effectLst>
                  <a:outerShdw blurRad="38100" dist="38100" dir="2700000" algn="tl">
                    <a:srgbClr val="000000">
                      <a:alpha val="43137"/>
                    </a:srgbClr>
                  </a:outerShdw>
                </a:effectLst>
                <a:latin typeface="+mn-lt"/>
              </a:rPr>
              <a:t>Consecuencias pastorales 4</a:t>
            </a:r>
            <a:endParaRPr lang="es-CL" b="1" dirty="0">
              <a:solidFill>
                <a:schemeClr val="accent4">
                  <a:lumMod val="40000"/>
                  <a:lumOff val="60000"/>
                </a:schemeClr>
              </a:solidFill>
              <a:effectLst>
                <a:outerShdw blurRad="38100" dist="38100" dir="2700000" algn="tl">
                  <a:srgbClr val="000000">
                    <a:alpha val="43137"/>
                  </a:srgbClr>
                </a:outerShdw>
              </a:effectLst>
              <a:latin typeface="+mn-lt"/>
            </a:endParaRPr>
          </a:p>
        </p:txBody>
      </p:sp>
      <p:sp>
        <p:nvSpPr>
          <p:cNvPr id="3" name="Marcador de contenido 2">
            <a:extLst>
              <a:ext uri="{FF2B5EF4-FFF2-40B4-BE49-F238E27FC236}">
                <a16:creationId xmlns:a16="http://schemas.microsoft.com/office/drawing/2014/main" id="{548DAFE2-B93D-4A05-93AA-F28C10DC90E1}"/>
              </a:ext>
            </a:extLst>
          </p:cNvPr>
          <p:cNvSpPr>
            <a:spLocks noGrp="1"/>
          </p:cNvSpPr>
          <p:nvPr>
            <p:ph idx="1"/>
          </p:nvPr>
        </p:nvSpPr>
        <p:spPr>
          <a:xfrm>
            <a:off x="410817" y="1232452"/>
            <a:ext cx="11370366" cy="5260422"/>
          </a:xfrm>
        </p:spPr>
        <p:txBody>
          <a:bodyPr>
            <a:noAutofit/>
          </a:bodyPr>
          <a:lstStyle/>
          <a:p>
            <a:pPr marL="457200" lvl="0" indent="-457200" defTabSz="457200">
              <a:lnSpc>
                <a:spcPct val="100000"/>
              </a:lnSpc>
              <a:buClr>
                <a:srgbClr val="F5A408"/>
              </a:buClr>
              <a:buSzPct val="80000"/>
              <a:buFont typeface="+mj-lt"/>
              <a:buAutoNum type="arabicPeriod"/>
            </a:pPr>
            <a:r>
              <a:rPr lang="es-ES_tradnl" sz="2200" dirty="0">
                <a:solidFill>
                  <a:prstClr val="white"/>
                </a:solidFill>
                <a:ea typeface="+mj-ea"/>
                <a:cs typeface="Calibri Light" panose="020F0302020204030204" pitchFamily="34" charset="0"/>
              </a:rPr>
              <a:t>Dios ama a toda </a:t>
            </a:r>
            <a:r>
              <a:rPr lang="es-ES_tradnl" sz="2200" dirty="0">
                <a:solidFill>
                  <a:schemeClr val="bg1"/>
                </a:solidFill>
                <a:ea typeface="+mj-ea"/>
                <a:cs typeface="Calibri Light" panose="020F0302020204030204" pitchFamily="34" charset="0"/>
              </a:rPr>
              <a:t>persona que practica la justicia y respeta a Dios. </a:t>
            </a:r>
          </a:p>
          <a:p>
            <a:pPr marL="457200" lvl="0" indent="-457200" defTabSz="457200">
              <a:lnSpc>
                <a:spcPct val="100000"/>
              </a:lnSpc>
              <a:buClr>
                <a:srgbClr val="F5A408"/>
              </a:buClr>
              <a:buSzPct val="80000"/>
              <a:buFont typeface="+mj-lt"/>
              <a:buAutoNum type="arabicPeriod"/>
            </a:pPr>
            <a:r>
              <a:rPr lang="es-ES_tradnl" sz="2200" dirty="0">
                <a:solidFill>
                  <a:schemeClr val="bg1"/>
                </a:solidFill>
                <a:ea typeface="+mj-ea"/>
                <a:cs typeface="Calibri Light" panose="020F0302020204030204" pitchFamily="34" charset="0"/>
              </a:rPr>
              <a:t>Dios quiere salvarnos “como pueblo” y no aisladamente. </a:t>
            </a:r>
          </a:p>
          <a:p>
            <a:pPr marL="457200" lvl="0" indent="-457200" defTabSz="457200">
              <a:lnSpc>
                <a:spcPct val="100000"/>
              </a:lnSpc>
              <a:buClr>
                <a:srgbClr val="F5A408"/>
              </a:buClr>
              <a:buSzPct val="80000"/>
              <a:buFont typeface="+mj-lt"/>
              <a:buAutoNum type="arabicPeriod"/>
            </a:pPr>
            <a:r>
              <a:rPr lang="es-ES_tradnl" sz="2200" dirty="0">
                <a:solidFill>
                  <a:schemeClr val="bg1"/>
                </a:solidFill>
                <a:ea typeface="+mj-ea"/>
                <a:cs typeface="Calibri Light" panose="020F0302020204030204" pitchFamily="34" charset="0"/>
              </a:rPr>
              <a:t>Dios forma y hace madurar a su Pueblo invitándolo a entrar en intimidad con Él. </a:t>
            </a:r>
          </a:p>
          <a:p>
            <a:pPr marL="457200" lvl="0" indent="-457200" defTabSz="457200">
              <a:lnSpc>
                <a:spcPct val="100000"/>
              </a:lnSpc>
              <a:buClr>
                <a:srgbClr val="F5A408"/>
              </a:buClr>
              <a:buSzPct val="80000"/>
              <a:buFont typeface="+mj-lt"/>
              <a:buAutoNum type="arabicPeriod"/>
            </a:pPr>
            <a:r>
              <a:rPr lang="es-ES_tradnl" sz="3000" dirty="0">
                <a:solidFill>
                  <a:schemeClr val="bg1"/>
                </a:solidFill>
                <a:ea typeface="+mj-ea"/>
                <a:cs typeface="Calibri Light" panose="020F0302020204030204" pitchFamily="34" charset="0"/>
              </a:rPr>
              <a:t>El Pueblo de Dios no puede adueñarse de la Salvación, pero sí tiene una misión frente a ella. Como señala Dios a Abraham: </a:t>
            </a:r>
            <a:r>
              <a:rPr lang="es-ES" sz="3000" b="1" dirty="0">
                <a:solidFill>
                  <a:schemeClr val="bg1"/>
                </a:solidFill>
                <a:ea typeface="+mj-ea"/>
                <a:cs typeface="Calibri Light" panose="020F0302020204030204" pitchFamily="34" charset="0"/>
              </a:rPr>
              <a:t>«El Señor dijo a Abram: “Deja tu tierra natal y la casa de tu padre, y ve al país que yo te mostraré. Yo haré de ti una gran nación y te bendeciré … y por ti se bendecirán todos los pueblos de la tierra”»</a:t>
            </a:r>
            <a:r>
              <a:rPr lang="es-ES" sz="3000" dirty="0">
                <a:solidFill>
                  <a:schemeClr val="bg1"/>
                </a:solidFill>
                <a:ea typeface="+mj-ea"/>
                <a:cs typeface="Calibri Light" panose="020F0302020204030204" pitchFamily="34" charset="0"/>
              </a:rPr>
              <a:t>. </a:t>
            </a:r>
            <a:r>
              <a:rPr lang="es-ES" sz="2400" dirty="0">
                <a:solidFill>
                  <a:schemeClr val="bg1"/>
                </a:solidFill>
                <a:ea typeface="+mj-ea"/>
                <a:cs typeface="Calibri Light" panose="020F0302020204030204" pitchFamily="34" charset="0"/>
              </a:rPr>
              <a:t>(</a:t>
            </a:r>
            <a:r>
              <a:rPr lang="es-ES" sz="2400" i="1" dirty="0">
                <a:solidFill>
                  <a:schemeClr val="bg1"/>
                </a:solidFill>
                <a:ea typeface="+mj-ea"/>
                <a:cs typeface="Calibri Light" panose="020F0302020204030204" pitchFamily="34" charset="0"/>
              </a:rPr>
              <a:t>Génesis</a:t>
            </a:r>
            <a:r>
              <a:rPr lang="es-ES" sz="2400" dirty="0">
                <a:solidFill>
                  <a:schemeClr val="bg1"/>
                </a:solidFill>
                <a:ea typeface="+mj-ea"/>
                <a:cs typeface="Calibri Light" panose="020F0302020204030204" pitchFamily="34" charset="0"/>
              </a:rPr>
              <a:t> 12,1-3)</a:t>
            </a:r>
            <a:r>
              <a:rPr lang="es-ES" sz="3000" dirty="0">
                <a:solidFill>
                  <a:schemeClr val="bg1"/>
                </a:solidFill>
                <a:ea typeface="+mj-ea"/>
                <a:cs typeface="Calibri Light" panose="020F0302020204030204" pitchFamily="34" charset="0"/>
              </a:rPr>
              <a:t>. En palabras del Concilio: «</a:t>
            </a:r>
            <a:r>
              <a:rPr lang="es-ES" sz="3000" b="1" dirty="0">
                <a:solidFill>
                  <a:schemeClr val="bg1"/>
                </a:solidFill>
                <a:ea typeface="+mj-ea"/>
                <a:cs typeface="Calibri Light" panose="020F0302020204030204" pitchFamily="34" charset="0"/>
              </a:rPr>
              <a:t>La Iglesia es en Cristo como un sacramento, o sea signo e instrumento de la unión íntima con Dios y de la unidad de todo el género humano»</a:t>
            </a:r>
            <a:r>
              <a:rPr lang="es-ES" sz="3000" dirty="0">
                <a:solidFill>
                  <a:schemeClr val="bg1"/>
                </a:solidFill>
                <a:ea typeface="+mj-ea"/>
                <a:cs typeface="Calibri Light" panose="020F0302020204030204" pitchFamily="34" charset="0"/>
              </a:rPr>
              <a:t>. </a:t>
            </a:r>
            <a:r>
              <a:rPr lang="es-ES" sz="2400" dirty="0">
                <a:solidFill>
                  <a:schemeClr val="bg1"/>
                </a:solidFill>
                <a:ea typeface="+mj-ea"/>
                <a:cs typeface="Calibri Light" panose="020F0302020204030204" pitchFamily="34" charset="0"/>
              </a:rPr>
              <a:t>(Vaticano II, </a:t>
            </a:r>
            <a:r>
              <a:rPr lang="es-ES" sz="2400" i="1" dirty="0">
                <a:solidFill>
                  <a:schemeClr val="bg1"/>
                </a:solidFill>
                <a:ea typeface="+mj-ea"/>
                <a:cs typeface="Calibri Light" panose="020F0302020204030204" pitchFamily="34" charset="0"/>
              </a:rPr>
              <a:t>Lumen </a:t>
            </a:r>
            <a:r>
              <a:rPr lang="es-ES" sz="2400" i="1" dirty="0" err="1">
                <a:solidFill>
                  <a:schemeClr val="bg1"/>
                </a:solidFill>
                <a:ea typeface="+mj-ea"/>
                <a:cs typeface="Calibri Light" panose="020F0302020204030204" pitchFamily="34" charset="0"/>
              </a:rPr>
              <a:t>gentium</a:t>
            </a:r>
            <a:r>
              <a:rPr lang="es-ES" sz="2400" i="1" dirty="0">
                <a:solidFill>
                  <a:schemeClr val="bg1"/>
                </a:solidFill>
                <a:ea typeface="+mj-ea"/>
                <a:cs typeface="Calibri Light" panose="020F0302020204030204" pitchFamily="34" charset="0"/>
              </a:rPr>
              <a:t> </a:t>
            </a:r>
            <a:r>
              <a:rPr lang="es-ES" sz="2400" dirty="0" err="1">
                <a:solidFill>
                  <a:schemeClr val="bg1"/>
                </a:solidFill>
                <a:ea typeface="+mj-ea"/>
                <a:cs typeface="Calibri Light" panose="020F0302020204030204" pitchFamily="34" charset="0"/>
              </a:rPr>
              <a:t>nº</a:t>
            </a:r>
            <a:r>
              <a:rPr lang="es-ES" sz="2400" dirty="0">
                <a:solidFill>
                  <a:schemeClr val="bg1"/>
                </a:solidFill>
                <a:ea typeface="+mj-ea"/>
                <a:cs typeface="Calibri Light" panose="020F0302020204030204" pitchFamily="34" charset="0"/>
              </a:rPr>
              <a:t> 1)</a:t>
            </a:r>
            <a:endParaRPr lang="es-ES_tradnl" sz="3000" dirty="0">
              <a:solidFill>
                <a:schemeClr val="bg1"/>
              </a:solidFill>
              <a:ea typeface="+mj-ea"/>
              <a:cs typeface="Calibri Light" panose="020F0302020204030204" pitchFamily="34" charset="0"/>
            </a:endParaRPr>
          </a:p>
        </p:txBody>
      </p:sp>
    </p:spTree>
    <p:extLst>
      <p:ext uri="{BB962C8B-B14F-4D97-AF65-F5344CB8AC3E}">
        <p14:creationId xmlns:p14="http://schemas.microsoft.com/office/powerpoint/2010/main" val="18214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nfordfreedomproject.files.wordpress.com/2013/12/exodus.jpg">
            <a:extLst>
              <a:ext uri="{FF2B5EF4-FFF2-40B4-BE49-F238E27FC236}">
                <a16:creationId xmlns:a16="http://schemas.microsoft.com/office/drawing/2014/main" id="{039709D5-9B30-4BAF-ABBA-6914B18D4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7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8373514-8A16-4E16-871C-F7B701C4CF9C}"/>
              </a:ext>
            </a:extLst>
          </p:cNvPr>
          <p:cNvSpPr>
            <a:spLocks noGrp="1"/>
          </p:cNvSpPr>
          <p:nvPr>
            <p:ph type="title"/>
          </p:nvPr>
        </p:nvSpPr>
        <p:spPr>
          <a:xfrm>
            <a:off x="838199" y="365125"/>
            <a:ext cx="11242965" cy="1602220"/>
          </a:xfrm>
        </p:spPr>
        <p:txBody>
          <a:bodyPr>
            <a:normAutofit/>
          </a:bodyPr>
          <a:lstStyle/>
          <a:p>
            <a:r>
              <a:rPr lang="es-ES" sz="4000" b="1" dirty="0">
                <a:solidFill>
                  <a:schemeClr val="bg1"/>
                </a:solidFill>
                <a:effectLst>
                  <a:outerShdw blurRad="38100" dist="38100" dir="2700000" algn="tl">
                    <a:srgbClr val="000000">
                      <a:alpha val="43137"/>
                    </a:srgbClr>
                  </a:outerShdw>
                </a:effectLst>
              </a:rPr>
              <a:t>Un pueblo nómade: </a:t>
            </a:r>
            <a:br>
              <a:rPr lang="es-ES" sz="4000" b="1" dirty="0">
                <a:solidFill>
                  <a:schemeClr val="bg1"/>
                </a:solidFill>
                <a:effectLst>
                  <a:outerShdw blurRad="38100" dist="38100" dir="2700000" algn="tl">
                    <a:srgbClr val="000000">
                      <a:alpha val="43137"/>
                    </a:srgbClr>
                  </a:outerShdw>
                </a:effectLst>
              </a:rPr>
            </a:br>
            <a:r>
              <a:rPr lang="es-ES" sz="4000" b="1" dirty="0">
                <a:solidFill>
                  <a:schemeClr val="bg1"/>
                </a:solidFill>
                <a:effectLst>
                  <a:outerShdw blurRad="38100" dist="38100" dir="2700000" algn="tl">
                    <a:srgbClr val="000000">
                      <a:alpha val="43137"/>
                    </a:srgbClr>
                  </a:outerShdw>
                </a:effectLst>
              </a:rPr>
              <a:t>			que transita de la esclavitud a la libertad</a:t>
            </a:r>
            <a:endParaRPr lang="es-CL" sz="4000" dirty="0"/>
          </a:p>
        </p:txBody>
      </p:sp>
    </p:spTree>
    <p:extLst>
      <p:ext uri="{BB962C8B-B14F-4D97-AF65-F5344CB8AC3E}">
        <p14:creationId xmlns:p14="http://schemas.microsoft.com/office/powerpoint/2010/main" val="80193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EF75A-F1A6-4AF6-AFFC-4A417395A318}"/>
              </a:ext>
            </a:extLst>
          </p:cNvPr>
          <p:cNvSpPr>
            <a:spLocks noGrp="1"/>
          </p:cNvSpPr>
          <p:nvPr>
            <p:ph type="title"/>
          </p:nvPr>
        </p:nvSpPr>
        <p:spPr>
          <a:xfrm>
            <a:off x="838200" y="365125"/>
            <a:ext cx="10515600" cy="915035"/>
          </a:xfrm>
        </p:spPr>
        <p:txBody>
          <a:bodyPr/>
          <a:lstStyle/>
          <a:p>
            <a:r>
              <a:rPr lang="es-ES" b="1" dirty="0">
                <a:solidFill>
                  <a:srgbClr val="AC2C04"/>
                </a:solidFill>
                <a:effectLst>
                  <a:outerShdw blurRad="38100" dist="38100" dir="2700000" algn="tl">
                    <a:srgbClr val="000000">
                      <a:alpha val="43137"/>
                    </a:srgbClr>
                  </a:outerShdw>
                </a:effectLst>
                <a:latin typeface="+mn-lt"/>
              </a:rPr>
              <a:t>La Iglesia es el Pueblo de Dios</a:t>
            </a:r>
            <a:endParaRPr lang="es-CL" b="1" dirty="0">
              <a:solidFill>
                <a:srgbClr val="AC2C04"/>
              </a:solidFill>
              <a:effectLst>
                <a:outerShdw blurRad="38100" dist="38100" dir="2700000" algn="tl">
                  <a:srgbClr val="000000">
                    <a:alpha val="43137"/>
                  </a:srgbClr>
                </a:outerShdw>
              </a:effectLst>
              <a:latin typeface="+mn-lt"/>
            </a:endParaRPr>
          </a:p>
        </p:txBody>
      </p:sp>
      <p:sp>
        <p:nvSpPr>
          <p:cNvPr id="3" name="Marcador de contenido 2">
            <a:extLst>
              <a:ext uri="{FF2B5EF4-FFF2-40B4-BE49-F238E27FC236}">
                <a16:creationId xmlns:a16="http://schemas.microsoft.com/office/drawing/2014/main" id="{C976675B-BD3F-445D-976B-F892C819B2AF}"/>
              </a:ext>
            </a:extLst>
          </p:cNvPr>
          <p:cNvSpPr>
            <a:spLocks noGrp="1"/>
          </p:cNvSpPr>
          <p:nvPr>
            <p:ph idx="1"/>
          </p:nvPr>
        </p:nvSpPr>
        <p:spPr>
          <a:xfrm>
            <a:off x="337625" y="1392702"/>
            <a:ext cx="11465169" cy="5257480"/>
          </a:xfrm>
        </p:spPr>
        <p:txBody>
          <a:bodyPr>
            <a:noAutofit/>
          </a:bodyPr>
          <a:lstStyle/>
          <a:p>
            <a:pPr marL="342900" lvl="0" indent="-342900" defTabSz="457200">
              <a:lnSpc>
                <a:spcPct val="100000"/>
              </a:lnSpc>
              <a:spcBef>
                <a:spcPts val="2400"/>
              </a:spcBef>
              <a:buClr>
                <a:srgbClr val="F5A408"/>
              </a:buClr>
              <a:buSzPct val="80000"/>
              <a:buFont typeface="Wingdings 3" charset="2"/>
              <a:buChar char=""/>
            </a:pPr>
            <a:r>
              <a:rPr lang="es-ES_tradnl" sz="3200" dirty="0">
                <a:latin typeface="Calibri" panose="020F0502020204030204" pitchFamily="34" charset="0"/>
                <a:ea typeface="+mj-ea"/>
                <a:cs typeface="Calibri" panose="020F0502020204030204" pitchFamily="34" charset="0"/>
              </a:rPr>
              <a:t>Esta es la imagen preferida por el Concilio Vaticano II para describir el misterio de la Iglesia.</a:t>
            </a:r>
          </a:p>
          <a:p>
            <a:pPr marL="342900" lvl="0" indent="-342900" defTabSz="457200">
              <a:lnSpc>
                <a:spcPct val="100000"/>
              </a:lnSpc>
              <a:spcBef>
                <a:spcPts val="2400"/>
              </a:spcBef>
              <a:buClr>
                <a:srgbClr val="F5A408"/>
              </a:buClr>
              <a:buSzPct val="80000"/>
              <a:buFont typeface="Wingdings 3" charset="2"/>
              <a:buChar char=""/>
            </a:pPr>
            <a:r>
              <a:rPr lang="es-ES_tradnl" sz="3200" dirty="0">
                <a:latin typeface="Calibri" panose="020F0502020204030204" pitchFamily="34" charset="0"/>
                <a:ea typeface="+mj-ea"/>
                <a:cs typeface="Calibri" panose="020F0502020204030204" pitchFamily="34" charset="0"/>
              </a:rPr>
              <a:t>La imagen hace referencia al pueblo de Israel que, después de haber sido maravillosamente liberado por Dios de la esclavitud de Egipto,  </a:t>
            </a:r>
            <a:r>
              <a:rPr lang="es-ES_tradnl" sz="3200" b="1" dirty="0">
                <a:latin typeface="Calibri" panose="020F0502020204030204" pitchFamily="34" charset="0"/>
                <a:ea typeface="+mj-ea"/>
                <a:cs typeface="Calibri" panose="020F0502020204030204" pitchFamily="34" charset="0"/>
              </a:rPr>
              <a:t>peregrina</a:t>
            </a:r>
            <a:r>
              <a:rPr lang="es-ES_tradnl" sz="3200" dirty="0">
                <a:latin typeface="Calibri" panose="020F0502020204030204" pitchFamily="34" charset="0"/>
                <a:ea typeface="+mj-ea"/>
                <a:cs typeface="Calibri" panose="020F0502020204030204" pitchFamily="34" charset="0"/>
              </a:rPr>
              <a:t> por el desierto en camino a la tierra prometida. En un peregrinar en el cual Dios los conduce y cuida diariamente: columna de nubes que guía, es luminosa y protectora. </a:t>
            </a:r>
          </a:p>
          <a:p>
            <a:pPr marL="342900" lvl="0" indent="-342900" defTabSz="457200">
              <a:lnSpc>
                <a:spcPct val="100000"/>
              </a:lnSpc>
              <a:spcBef>
                <a:spcPts val="2400"/>
              </a:spcBef>
              <a:buClr>
                <a:srgbClr val="F5A408"/>
              </a:buClr>
              <a:buSzPct val="80000"/>
              <a:buFont typeface="Wingdings 3" charset="2"/>
              <a:buChar char=""/>
            </a:pPr>
            <a:r>
              <a:rPr lang="es-ES_tradnl" sz="3200" dirty="0">
                <a:latin typeface="Calibri" panose="020F0502020204030204" pitchFamily="34" charset="0"/>
                <a:ea typeface="+mj-ea"/>
                <a:cs typeface="Calibri" panose="020F0502020204030204" pitchFamily="34" charset="0"/>
              </a:rPr>
              <a:t>La condición de los creyentes es: liberados de la esclavitud del pecado y peregrinos hacia la patria definitiva prometida por Dios.</a:t>
            </a:r>
          </a:p>
        </p:txBody>
      </p:sp>
    </p:spTree>
    <p:extLst>
      <p:ext uri="{BB962C8B-B14F-4D97-AF65-F5344CB8AC3E}">
        <p14:creationId xmlns:p14="http://schemas.microsoft.com/office/powerpoint/2010/main" val="2648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TotalTime>
  <Words>1317</Words>
  <Application>Microsoft Office PowerPoint</Application>
  <PresentationFormat>Panorámica</PresentationFormat>
  <Paragraphs>107</Paragraphs>
  <Slides>26</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26</vt:i4>
      </vt:variant>
    </vt:vector>
  </HeadingPairs>
  <TitlesOfParts>
    <vt:vector size="35" baseType="lpstr">
      <vt:lpstr>Arial</vt:lpstr>
      <vt:lpstr>Calibri</vt:lpstr>
      <vt:lpstr>Calibri Light</vt:lpstr>
      <vt:lpstr>Symbol</vt:lpstr>
      <vt:lpstr>Times New Roman</vt:lpstr>
      <vt:lpstr>Wingdings</vt:lpstr>
      <vt:lpstr>Wingdings 3</vt:lpstr>
      <vt:lpstr>Tema de Office</vt:lpstr>
      <vt:lpstr>1_Tema de Office</vt:lpstr>
      <vt:lpstr>El gusto de ser Pueblo de Dios Enfoque bíblico-teológico</vt:lpstr>
      <vt:lpstr>La tarea para hoy  </vt:lpstr>
      <vt:lpstr>Punto de partida:</vt:lpstr>
      <vt:lpstr>Consecuencias pastorales 1</vt:lpstr>
      <vt:lpstr>Consecuencias pastorales 2</vt:lpstr>
      <vt:lpstr>Consecuencias pastorales 3</vt:lpstr>
      <vt:lpstr>Consecuencias pastorales 4</vt:lpstr>
      <vt:lpstr>Un pueblo nómade:     que transita de la esclavitud a la libertad</vt:lpstr>
      <vt:lpstr>La Iglesia es el Pueblo de Dios</vt:lpstr>
      <vt:lpstr>Características del nuevo Pueblo de Dios</vt:lpstr>
      <vt:lpstr>El gozo de ser un Pueblo de Dios que peregrina</vt:lpstr>
      <vt:lpstr>Otras imágenes tradicionales entender la Iglesia</vt:lpstr>
      <vt:lpstr>    Para ser Pueblo de Dios hoy …</vt:lpstr>
      <vt:lpstr>Para fortalecer el gozo de ser Pueblo de Dios</vt:lpstr>
      <vt:lpstr>1. El desafío de aprender a caminar en común</vt:lpstr>
      <vt:lpstr>Francisco, Carta al Pueblo de Dios que peregrina en Alemania. 29 junio 2019</vt:lpstr>
      <vt:lpstr>Francisco, Carta al Pueblo de Dios que peregrina en Alemania. 29 junio 2019</vt:lpstr>
      <vt:lpstr>Francisco, Carta al Pueblo de Dios que peregrina en Alemania. 29 junio 2019</vt:lpstr>
      <vt:lpstr>Francisco, Carta al Pueblo de Dios que peregrina en Alemania. 29 junio 2019</vt:lpstr>
      <vt:lpstr>Francisco, Carta al Pueblo de Dios que peregrina en Alemania. 29 junio 2019</vt:lpstr>
      <vt:lpstr>Francisco, Carta al Pueblo de Dios que peregrina en Alemania. 29 junio 2019</vt:lpstr>
      <vt:lpstr>2. El gusto espiritual de ser pueblo</vt:lpstr>
      <vt:lpstr>Escapar de la mundanidad espiritual…</vt:lpstr>
      <vt:lpstr>3. Que nuestras heridas nos enseñen misericordia</vt:lpstr>
      <vt:lpstr>Salir de las redes de muerte…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gusto de ser Pueblo de Dios Enfoque bíblico-teológico</dc:title>
  <dc:creator>Eduardo Pérez-Cotapos</dc:creator>
  <cp:lastModifiedBy>Natalia Castro Diaz</cp:lastModifiedBy>
  <cp:revision>37</cp:revision>
  <dcterms:created xsi:type="dcterms:W3CDTF">2019-07-19T23:36:15Z</dcterms:created>
  <dcterms:modified xsi:type="dcterms:W3CDTF">2019-07-23T22:39:03Z</dcterms:modified>
</cp:coreProperties>
</file>